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0" r:id="rId3"/>
    <p:sldId id="271" r:id="rId4"/>
    <p:sldId id="259" r:id="rId5"/>
    <p:sldId id="264" r:id="rId6"/>
    <p:sldId id="263" r:id="rId7"/>
    <p:sldId id="260" r:id="rId8"/>
    <p:sldId id="261" r:id="rId9"/>
    <p:sldId id="262" r:id="rId10"/>
    <p:sldId id="265" r:id="rId11"/>
    <p:sldId id="266" r:id="rId12"/>
    <p:sldId id="267" r:id="rId13"/>
    <p:sldId id="283" r:id="rId14"/>
    <p:sldId id="268" r:id="rId15"/>
    <p:sldId id="269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5DC22F-8D83-46DB-A6C5-88752890831A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D573D9F-20CC-4D6D-8BAE-0F5BF8029D50}">
      <dgm:prSet phldrT="[Text]" custT="1"/>
      <dgm:spPr/>
      <dgm:t>
        <a:bodyPr/>
        <a:lstStyle/>
        <a:p>
          <a:r>
            <a:rPr lang="en-US" sz="2400" dirty="0" smtClean="0"/>
            <a:t>Product</a:t>
          </a:r>
          <a:endParaRPr lang="en-IN" sz="2400" dirty="0"/>
        </a:p>
      </dgm:t>
    </dgm:pt>
    <dgm:pt modelId="{AAF92C66-3BDC-443B-889D-789135B0C9A8}" type="parTrans" cxnId="{85AA882B-FB4C-40D6-8C75-AD304D2EF8F4}">
      <dgm:prSet/>
      <dgm:spPr/>
      <dgm:t>
        <a:bodyPr/>
        <a:lstStyle/>
        <a:p>
          <a:endParaRPr lang="en-IN" sz="2400"/>
        </a:p>
      </dgm:t>
    </dgm:pt>
    <dgm:pt modelId="{0E028235-EBF2-4DD6-83EC-BE0B169BBC45}" type="sibTrans" cxnId="{85AA882B-FB4C-40D6-8C75-AD304D2EF8F4}">
      <dgm:prSet/>
      <dgm:spPr/>
      <dgm:t>
        <a:bodyPr/>
        <a:lstStyle/>
        <a:p>
          <a:endParaRPr lang="en-IN" sz="2400"/>
        </a:p>
      </dgm:t>
    </dgm:pt>
    <dgm:pt modelId="{D569DBD2-D9FE-44E5-8E0A-C9D2C5D5EA2A}">
      <dgm:prSet phldrT="[Text]" custT="1"/>
      <dgm:spPr/>
      <dgm:t>
        <a:bodyPr/>
        <a:lstStyle/>
        <a:p>
          <a:pPr algn="ctr"/>
          <a:r>
            <a:rPr lang="en-US" sz="2400" dirty="0" smtClean="0"/>
            <a:t>Raw material</a:t>
          </a:r>
          <a:endParaRPr lang="en-IN" sz="2400" dirty="0"/>
        </a:p>
      </dgm:t>
    </dgm:pt>
    <dgm:pt modelId="{AF576319-9ADA-412F-B4FA-3B97E063C478}" type="parTrans" cxnId="{D8C8D1C1-774A-4750-9FB0-726ABFAFFF68}">
      <dgm:prSet/>
      <dgm:spPr/>
      <dgm:t>
        <a:bodyPr/>
        <a:lstStyle/>
        <a:p>
          <a:endParaRPr lang="en-IN" sz="2400"/>
        </a:p>
      </dgm:t>
    </dgm:pt>
    <dgm:pt modelId="{943FF693-53B3-485B-9679-455F600C0A10}" type="sibTrans" cxnId="{D8C8D1C1-774A-4750-9FB0-726ABFAFFF68}">
      <dgm:prSet/>
      <dgm:spPr/>
      <dgm:t>
        <a:bodyPr/>
        <a:lstStyle/>
        <a:p>
          <a:endParaRPr lang="en-IN" sz="2400"/>
        </a:p>
      </dgm:t>
    </dgm:pt>
    <dgm:pt modelId="{B6FFE37B-C074-4933-BC5D-EDC67C752D28}">
      <dgm:prSet phldrT="[Text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400" dirty="0" smtClean="0"/>
            <a:t>Working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400" dirty="0" smtClean="0"/>
            <a:t>capital</a:t>
          </a:r>
          <a:endParaRPr lang="en-IN" sz="2400" dirty="0"/>
        </a:p>
      </dgm:t>
    </dgm:pt>
    <dgm:pt modelId="{5AA88524-0BC5-4CB5-B775-57B9207D3B81}" type="parTrans" cxnId="{475A756E-C607-400D-A61E-64072E50B1BC}">
      <dgm:prSet/>
      <dgm:spPr/>
      <dgm:t>
        <a:bodyPr/>
        <a:lstStyle/>
        <a:p>
          <a:endParaRPr lang="en-IN" sz="2400"/>
        </a:p>
      </dgm:t>
    </dgm:pt>
    <dgm:pt modelId="{739EE6F4-0051-42AA-95F8-2E1AA289FDAF}" type="sibTrans" cxnId="{475A756E-C607-400D-A61E-64072E50B1BC}">
      <dgm:prSet/>
      <dgm:spPr/>
      <dgm:t>
        <a:bodyPr/>
        <a:lstStyle/>
        <a:p>
          <a:endParaRPr lang="en-IN" sz="2400"/>
        </a:p>
      </dgm:t>
    </dgm:pt>
    <dgm:pt modelId="{CC202F2E-523E-468A-9521-237595C50CF1}">
      <dgm:prSet phldrT="[Text]" custT="1"/>
      <dgm:spPr/>
      <dgm:t>
        <a:bodyPr/>
        <a:lstStyle/>
        <a:p>
          <a:r>
            <a:rPr lang="en-US" sz="2400" dirty="0" smtClean="0"/>
            <a:t>Location</a:t>
          </a:r>
          <a:endParaRPr lang="en-IN" sz="2400" dirty="0"/>
        </a:p>
      </dgm:t>
    </dgm:pt>
    <dgm:pt modelId="{B0087E5F-DC36-4C7B-8F57-42F0E1C9D2BB}" type="parTrans" cxnId="{CA472307-F68B-45B1-B62F-BDAFC4669395}">
      <dgm:prSet/>
      <dgm:spPr/>
      <dgm:t>
        <a:bodyPr/>
        <a:lstStyle/>
        <a:p>
          <a:endParaRPr lang="en-IN" sz="2400"/>
        </a:p>
      </dgm:t>
    </dgm:pt>
    <dgm:pt modelId="{71035C18-EB49-4C92-B3FF-112AFD3CDC57}" type="sibTrans" cxnId="{CA472307-F68B-45B1-B62F-BDAFC4669395}">
      <dgm:prSet/>
      <dgm:spPr/>
      <dgm:t>
        <a:bodyPr/>
        <a:lstStyle/>
        <a:p>
          <a:endParaRPr lang="en-IN" sz="2400"/>
        </a:p>
      </dgm:t>
    </dgm:pt>
    <dgm:pt modelId="{8948D0C0-E000-42ED-B010-5B5453B0CF0C}">
      <dgm:prSet phldrT="[Text]" custT="1"/>
      <dgm:spPr/>
      <dgm:t>
        <a:bodyPr/>
        <a:lstStyle/>
        <a:p>
          <a:pPr algn="l"/>
          <a:r>
            <a:rPr lang="en-US" sz="2400" dirty="0" smtClean="0"/>
            <a:t>Ownership</a:t>
          </a:r>
          <a:endParaRPr lang="en-IN" sz="2400" dirty="0"/>
        </a:p>
      </dgm:t>
    </dgm:pt>
    <dgm:pt modelId="{3EB1ED1D-359B-478D-B3F4-875AA15CBC08}" type="parTrans" cxnId="{9ACB5191-3D58-45FE-8197-C02D1FC22669}">
      <dgm:prSet/>
      <dgm:spPr/>
      <dgm:t>
        <a:bodyPr/>
        <a:lstStyle/>
        <a:p>
          <a:endParaRPr lang="en-IN" sz="2400"/>
        </a:p>
      </dgm:t>
    </dgm:pt>
    <dgm:pt modelId="{03D9108E-632E-4FFF-A3A9-EA758C5CB6A5}" type="sibTrans" cxnId="{9ACB5191-3D58-45FE-8197-C02D1FC22669}">
      <dgm:prSet/>
      <dgm:spPr/>
      <dgm:t>
        <a:bodyPr/>
        <a:lstStyle/>
        <a:p>
          <a:endParaRPr lang="en-IN" sz="2400"/>
        </a:p>
      </dgm:t>
    </dgm:pt>
    <dgm:pt modelId="{5EEA533F-7139-4FC4-AA78-2673AC0FAD43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 smtClean="0"/>
            <a:t>Total investment</a:t>
          </a:r>
          <a:endParaRPr lang="en-IN" sz="2400" dirty="0"/>
        </a:p>
      </dgm:t>
    </dgm:pt>
    <dgm:pt modelId="{4ED28ABF-1D7C-48AC-839D-9D10D7D7E4BF}" type="parTrans" cxnId="{AFD1E302-CDA6-47D0-BFA6-F1017615560A}">
      <dgm:prSet/>
      <dgm:spPr/>
      <dgm:t>
        <a:bodyPr/>
        <a:lstStyle/>
        <a:p>
          <a:endParaRPr lang="en-IN" sz="2400"/>
        </a:p>
      </dgm:t>
    </dgm:pt>
    <dgm:pt modelId="{DA6A010E-7990-4CF7-A2ED-360ECF9BB2B6}" type="sibTrans" cxnId="{AFD1E302-CDA6-47D0-BFA6-F1017615560A}">
      <dgm:prSet/>
      <dgm:spPr/>
      <dgm:t>
        <a:bodyPr/>
        <a:lstStyle/>
        <a:p>
          <a:endParaRPr lang="en-IN" sz="2400"/>
        </a:p>
      </dgm:t>
    </dgm:pt>
    <dgm:pt modelId="{F33F4CB3-C482-49BA-B4C9-470DE2745081}">
      <dgm:prSet phldrT="[Text]" custT="1"/>
      <dgm:spPr/>
      <dgm:t>
        <a:bodyPr/>
        <a:lstStyle/>
        <a:p>
          <a:r>
            <a:rPr lang="en-US" sz="2400" dirty="0" err="1" smtClean="0"/>
            <a:t>Labour</a:t>
          </a:r>
          <a:endParaRPr lang="en-IN" sz="2400" dirty="0"/>
        </a:p>
      </dgm:t>
    </dgm:pt>
    <dgm:pt modelId="{094DF114-D908-4636-9C4A-58DFECA4392F}" type="parTrans" cxnId="{FF7513C7-27A1-40D1-BF80-A94CE3B03EAA}">
      <dgm:prSet/>
      <dgm:spPr/>
      <dgm:t>
        <a:bodyPr/>
        <a:lstStyle/>
        <a:p>
          <a:endParaRPr lang="en-IN" sz="2400"/>
        </a:p>
      </dgm:t>
    </dgm:pt>
    <dgm:pt modelId="{DD33CC3E-76D5-43E8-8385-4A366C953934}" type="sibTrans" cxnId="{FF7513C7-27A1-40D1-BF80-A94CE3B03EAA}">
      <dgm:prSet/>
      <dgm:spPr/>
      <dgm:t>
        <a:bodyPr/>
        <a:lstStyle/>
        <a:p>
          <a:endParaRPr lang="en-IN" sz="2400"/>
        </a:p>
      </dgm:t>
    </dgm:pt>
    <dgm:pt modelId="{58C7B8CB-65DD-45D7-B407-B55FBBF413A2}">
      <dgm:prSet phldrT="[Text]" custT="1"/>
      <dgm:spPr/>
      <dgm:t>
        <a:bodyPr/>
        <a:lstStyle/>
        <a:p>
          <a:r>
            <a:rPr lang="en-US" sz="2400" dirty="0" smtClean="0"/>
            <a:t>Market</a:t>
          </a:r>
          <a:endParaRPr lang="en-IN" sz="2400" dirty="0"/>
        </a:p>
      </dgm:t>
    </dgm:pt>
    <dgm:pt modelId="{F586118E-C8E6-4C69-8EAF-650299B8DEB2}" type="parTrans" cxnId="{06F70670-57D9-4C71-AB24-53DE44C02405}">
      <dgm:prSet/>
      <dgm:spPr/>
      <dgm:t>
        <a:bodyPr/>
        <a:lstStyle/>
        <a:p>
          <a:endParaRPr lang="en-IN" sz="2400"/>
        </a:p>
      </dgm:t>
    </dgm:pt>
    <dgm:pt modelId="{87093A0F-77AB-4772-B233-866198CB84A8}" type="sibTrans" cxnId="{06F70670-57D9-4C71-AB24-53DE44C02405}">
      <dgm:prSet/>
      <dgm:spPr/>
      <dgm:t>
        <a:bodyPr/>
        <a:lstStyle/>
        <a:p>
          <a:endParaRPr lang="en-IN" sz="2400"/>
        </a:p>
      </dgm:t>
    </dgm:pt>
    <dgm:pt modelId="{4A42C6DA-5A23-4B92-94C0-B82D5F45C7F6}" type="pres">
      <dgm:prSet presAssocID="{465DC22F-8D83-46DB-A6C5-88752890831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D6768C4-0E41-49F1-ABA1-91D971B60DDA}" type="pres">
      <dgm:prSet presAssocID="{4D573D9F-20CC-4D6D-8BAE-0F5BF8029D50}" presName="node" presStyleLbl="node1" presStyleIdx="0" presStyleCnt="8" custScaleX="15410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61A0527-9AF6-4994-9EB0-D43B78383B9D}" type="pres">
      <dgm:prSet presAssocID="{4D573D9F-20CC-4D6D-8BAE-0F5BF8029D50}" presName="spNode" presStyleCnt="0"/>
      <dgm:spPr/>
    </dgm:pt>
    <dgm:pt modelId="{21100F76-1B15-4FB0-AADC-68E83DF51F04}" type="pres">
      <dgm:prSet presAssocID="{0E028235-EBF2-4DD6-83EC-BE0B169BBC45}" presName="sibTrans" presStyleLbl="sibTrans1D1" presStyleIdx="0" presStyleCnt="8"/>
      <dgm:spPr/>
      <dgm:t>
        <a:bodyPr/>
        <a:lstStyle/>
        <a:p>
          <a:endParaRPr lang="en-IN"/>
        </a:p>
      </dgm:t>
    </dgm:pt>
    <dgm:pt modelId="{090FC242-B6D7-4075-B137-8B9FEB3E1086}" type="pres">
      <dgm:prSet presAssocID="{D569DBD2-D9FE-44E5-8E0A-C9D2C5D5EA2A}" presName="node" presStyleLbl="node1" presStyleIdx="1" presStyleCnt="8" custScaleX="154105" custRadScaleRad="103472" custRadScaleInc="2587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E24C278-33FA-47B1-ADD3-E269AA18764B}" type="pres">
      <dgm:prSet presAssocID="{D569DBD2-D9FE-44E5-8E0A-C9D2C5D5EA2A}" presName="spNode" presStyleCnt="0"/>
      <dgm:spPr/>
    </dgm:pt>
    <dgm:pt modelId="{D506DED7-CAAB-463A-97C0-A20EBA0A285A}" type="pres">
      <dgm:prSet presAssocID="{943FF693-53B3-485B-9679-455F600C0A10}" presName="sibTrans" presStyleLbl="sibTrans1D1" presStyleIdx="1" presStyleCnt="8"/>
      <dgm:spPr/>
      <dgm:t>
        <a:bodyPr/>
        <a:lstStyle/>
        <a:p>
          <a:endParaRPr lang="en-IN"/>
        </a:p>
      </dgm:t>
    </dgm:pt>
    <dgm:pt modelId="{1A1ADC0C-4B82-4676-8BF6-CA94B5DEDD81}" type="pres">
      <dgm:prSet presAssocID="{58C7B8CB-65DD-45D7-B407-B55FBBF413A2}" presName="node" presStyleLbl="node1" presStyleIdx="2" presStyleCnt="8" custScaleX="15410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0259D7E-2B75-43CE-9395-7DBC21D014AF}" type="pres">
      <dgm:prSet presAssocID="{58C7B8CB-65DD-45D7-B407-B55FBBF413A2}" presName="spNode" presStyleCnt="0"/>
      <dgm:spPr/>
    </dgm:pt>
    <dgm:pt modelId="{ECDEFD0C-8C20-43F3-80FF-6907E842659C}" type="pres">
      <dgm:prSet presAssocID="{87093A0F-77AB-4772-B233-866198CB84A8}" presName="sibTrans" presStyleLbl="sibTrans1D1" presStyleIdx="2" presStyleCnt="8"/>
      <dgm:spPr/>
      <dgm:t>
        <a:bodyPr/>
        <a:lstStyle/>
        <a:p>
          <a:endParaRPr lang="en-IN"/>
        </a:p>
      </dgm:t>
    </dgm:pt>
    <dgm:pt modelId="{385B9F11-4287-41C9-9EAF-15325959A6F2}" type="pres">
      <dgm:prSet presAssocID="{F33F4CB3-C482-49BA-B4C9-470DE2745081}" presName="node" presStyleLbl="node1" presStyleIdx="3" presStyleCnt="8" custScaleX="154105" custRadScaleRad="96906" custRadScaleInc="-4127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B5B53C9-B963-4E5B-9FA6-C4C489E10E3D}" type="pres">
      <dgm:prSet presAssocID="{F33F4CB3-C482-49BA-B4C9-470DE2745081}" presName="spNode" presStyleCnt="0"/>
      <dgm:spPr/>
    </dgm:pt>
    <dgm:pt modelId="{65093572-EADB-4EDD-B5A1-C72F8E4BEB21}" type="pres">
      <dgm:prSet presAssocID="{DD33CC3E-76D5-43E8-8385-4A366C953934}" presName="sibTrans" presStyleLbl="sibTrans1D1" presStyleIdx="3" presStyleCnt="8"/>
      <dgm:spPr/>
      <dgm:t>
        <a:bodyPr/>
        <a:lstStyle/>
        <a:p>
          <a:endParaRPr lang="en-IN"/>
        </a:p>
      </dgm:t>
    </dgm:pt>
    <dgm:pt modelId="{F2F29301-29C7-4FFA-A13C-E72E7D02C6E8}" type="pres">
      <dgm:prSet presAssocID="{5EEA533F-7139-4FC4-AA78-2673AC0FAD43}" presName="node" presStyleLbl="node1" presStyleIdx="4" presStyleCnt="8" custScaleX="15410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FAAFAAF-6E68-44B5-AF37-919C96DA0CDE}" type="pres">
      <dgm:prSet presAssocID="{5EEA533F-7139-4FC4-AA78-2673AC0FAD43}" presName="spNode" presStyleCnt="0"/>
      <dgm:spPr/>
    </dgm:pt>
    <dgm:pt modelId="{4108B9EA-2E32-4C22-B5F5-9819D55E1701}" type="pres">
      <dgm:prSet presAssocID="{DA6A010E-7990-4CF7-A2ED-360ECF9BB2B6}" presName="sibTrans" presStyleLbl="sibTrans1D1" presStyleIdx="4" presStyleCnt="8"/>
      <dgm:spPr/>
      <dgm:t>
        <a:bodyPr/>
        <a:lstStyle/>
        <a:p>
          <a:endParaRPr lang="en-IN"/>
        </a:p>
      </dgm:t>
    </dgm:pt>
    <dgm:pt modelId="{3FDB27E6-3465-4032-8A59-25EB302E657A}" type="pres">
      <dgm:prSet presAssocID="{B6FFE37B-C074-4933-BC5D-EDC67C752D28}" presName="node" presStyleLbl="node1" presStyleIdx="5" presStyleCnt="8" custScaleX="154105" custRadScaleRad="100334" custRadScaleInc="3985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6B9AB1C-1744-4182-AA49-6F9B1DD7F2A7}" type="pres">
      <dgm:prSet presAssocID="{B6FFE37B-C074-4933-BC5D-EDC67C752D28}" presName="spNode" presStyleCnt="0"/>
      <dgm:spPr/>
    </dgm:pt>
    <dgm:pt modelId="{54278BC2-F73F-49F6-98A9-0997BA6B0DC4}" type="pres">
      <dgm:prSet presAssocID="{739EE6F4-0051-42AA-95F8-2E1AA289FDAF}" presName="sibTrans" presStyleLbl="sibTrans1D1" presStyleIdx="5" presStyleCnt="8"/>
      <dgm:spPr/>
      <dgm:t>
        <a:bodyPr/>
        <a:lstStyle/>
        <a:p>
          <a:endParaRPr lang="en-IN"/>
        </a:p>
      </dgm:t>
    </dgm:pt>
    <dgm:pt modelId="{FA475E8B-46B6-492B-98BB-A7E030A99231}" type="pres">
      <dgm:prSet presAssocID="{CC202F2E-523E-468A-9521-237595C50CF1}" presName="node" presStyleLbl="node1" presStyleIdx="6" presStyleCnt="8" custScaleX="15410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D76DE68-B39B-4874-802F-F088D47ECCB1}" type="pres">
      <dgm:prSet presAssocID="{CC202F2E-523E-468A-9521-237595C50CF1}" presName="spNode" presStyleCnt="0"/>
      <dgm:spPr/>
    </dgm:pt>
    <dgm:pt modelId="{950FD4FF-D16A-4149-A47C-10444F6EFC11}" type="pres">
      <dgm:prSet presAssocID="{71035C18-EB49-4C92-B3FF-112AFD3CDC57}" presName="sibTrans" presStyleLbl="sibTrans1D1" presStyleIdx="6" presStyleCnt="8"/>
      <dgm:spPr/>
      <dgm:t>
        <a:bodyPr/>
        <a:lstStyle/>
        <a:p>
          <a:endParaRPr lang="en-IN"/>
        </a:p>
      </dgm:t>
    </dgm:pt>
    <dgm:pt modelId="{3DE4C42F-7B17-4779-A217-DF71DA92FFCB}" type="pres">
      <dgm:prSet presAssocID="{8948D0C0-E000-42ED-B010-5B5453B0CF0C}" presName="node" presStyleLbl="node1" presStyleIdx="7" presStyleCnt="8" custScaleX="164601" custRadScaleRad="100597" custRadScaleInc="-3863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5FC0F3F-E3B6-4880-8821-DFD16E0266D3}" type="pres">
      <dgm:prSet presAssocID="{8948D0C0-E000-42ED-B010-5B5453B0CF0C}" presName="spNode" presStyleCnt="0"/>
      <dgm:spPr/>
    </dgm:pt>
    <dgm:pt modelId="{B840E4F3-BCC3-4038-AA74-F2D85952947A}" type="pres">
      <dgm:prSet presAssocID="{03D9108E-632E-4FFF-A3A9-EA758C5CB6A5}" presName="sibTrans" presStyleLbl="sibTrans1D1" presStyleIdx="7" presStyleCnt="8"/>
      <dgm:spPr/>
      <dgm:t>
        <a:bodyPr/>
        <a:lstStyle/>
        <a:p>
          <a:endParaRPr lang="en-IN"/>
        </a:p>
      </dgm:t>
    </dgm:pt>
  </dgm:ptLst>
  <dgm:cxnLst>
    <dgm:cxn modelId="{4FAABA96-885E-4E1D-B085-7FC48023CCE3}" type="presOf" srcId="{8948D0C0-E000-42ED-B010-5B5453B0CF0C}" destId="{3DE4C42F-7B17-4779-A217-DF71DA92FFCB}" srcOrd="0" destOrd="0" presId="urn:microsoft.com/office/officeart/2005/8/layout/cycle5"/>
    <dgm:cxn modelId="{0A7AB29D-3333-4CE3-82B3-EA00987D1C91}" type="presOf" srcId="{B6FFE37B-C074-4933-BC5D-EDC67C752D28}" destId="{3FDB27E6-3465-4032-8A59-25EB302E657A}" srcOrd="0" destOrd="0" presId="urn:microsoft.com/office/officeart/2005/8/layout/cycle5"/>
    <dgm:cxn modelId="{06F70670-57D9-4C71-AB24-53DE44C02405}" srcId="{465DC22F-8D83-46DB-A6C5-88752890831A}" destId="{58C7B8CB-65DD-45D7-B407-B55FBBF413A2}" srcOrd="2" destOrd="0" parTransId="{F586118E-C8E6-4C69-8EAF-650299B8DEB2}" sibTransId="{87093A0F-77AB-4772-B233-866198CB84A8}"/>
    <dgm:cxn modelId="{F812B089-FEA4-49F7-A8D4-3C3250D95147}" type="presOf" srcId="{5EEA533F-7139-4FC4-AA78-2673AC0FAD43}" destId="{F2F29301-29C7-4FFA-A13C-E72E7D02C6E8}" srcOrd="0" destOrd="0" presId="urn:microsoft.com/office/officeart/2005/8/layout/cycle5"/>
    <dgm:cxn modelId="{3D2C4936-CEAB-4DF1-B17D-BBB3606E9A0F}" type="presOf" srcId="{943FF693-53B3-485B-9679-455F600C0A10}" destId="{D506DED7-CAAB-463A-97C0-A20EBA0A285A}" srcOrd="0" destOrd="0" presId="urn:microsoft.com/office/officeart/2005/8/layout/cycle5"/>
    <dgm:cxn modelId="{CA472307-F68B-45B1-B62F-BDAFC4669395}" srcId="{465DC22F-8D83-46DB-A6C5-88752890831A}" destId="{CC202F2E-523E-468A-9521-237595C50CF1}" srcOrd="6" destOrd="0" parTransId="{B0087E5F-DC36-4C7B-8F57-42F0E1C9D2BB}" sibTransId="{71035C18-EB49-4C92-B3FF-112AFD3CDC57}"/>
    <dgm:cxn modelId="{D8C8D1C1-774A-4750-9FB0-726ABFAFFF68}" srcId="{465DC22F-8D83-46DB-A6C5-88752890831A}" destId="{D569DBD2-D9FE-44E5-8E0A-C9D2C5D5EA2A}" srcOrd="1" destOrd="0" parTransId="{AF576319-9ADA-412F-B4FA-3B97E063C478}" sibTransId="{943FF693-53B3-485B-9679-455F600C0A10}"/>
    <dgm:cxn modelId="{65498339-3454-485D-A2FD-6433DBEE5733}" type="presOf" srcId="{0E028235-EBF2-4DD6-83EC-BE0B169BBC45}" destId="{21100F76-1B15-4FB0-AADC-68E83DF51F04}" srcOrd="0" destOrd="0" presId="urn:microsoft.com/office/officeart/2005/8/layout/cycle5"/>
    <dgm:cxn modelId="{85AA882B-FB4C-40D6-8C75-AD304D2EF8F4}" srcId="{465DC22F-8D83-46DB-A6C5-88752890831A}" destId="{4D573D9F-20CC-4D6D-8BAE-0F5BF8029D50}" srcOrd="0" destOrd="0" parTransId="{AAF92C66-3BDC-443B-889D-789135B0C9A8}" sibTransId="{0E028235-EBF2-4DD6-83EC-BE0B169BBC45}"/>
    <dgm:cxn modelId="{FF7513C7-27A1-40D1-BF80-A94CE3B03EAA}" srcId="{465DC22F-8D83-46DB-A6C5-88752890831A}" destId="{F33F4CB3-C482-49BA-B4C9-470DE2745081}" srcOrd="3" destOrd="0" parTransId="{094DF114-D908-4636-9C4A-58DFECA4392F}" sibTransId="{DD33CC3E-76D5-43E8-8385-4A366C953934}"/>
    <dgm:cxn modelId="{1713EE4B-6AF0-4466-9256-D4D71D031967}" type="presOf" srcId="{465DC22F-8D83-46DB-A6C5-88752890831A}" destId="{4A42C6DA-5A23-4B92-94C0-B82D5F45C7F6}" srcOrd="0" destOrd="0" presId="urn:microsoft.com/office/officeart/2005/8/layout/cycle5"/>
    <dgm:cxn modelId="{92F39658-5D59-43BC-92EF-ADEB366E517D}" type="presOf" srcId="{DD33CC3E-76D5-43E8-8385-4A366C953934}" destId="{65093572-EADB-4EDD-B5A1-C72F8E4BEB21}" srcOrd="0" destOrd="0" presId="urn:microsoft.com/office/officeart/2005/8/layout/cycle5"/>
    <dgm:cxn modelId="{ACD5B8EC-4015-4A56-A674-409A00A8BB52}" type="presOf" srcId="{71035C18-EB49-4C92-B3FF-112AFD3CDC57}" destId="{950FD4FF-D16A-4149-A47C-10444F6EFC11}" srcOrd="0" destOrd="0" presId="urn:microsoft.com/office/officeart/2005/8/layout/cycle5"/>
    <dgm:cxn modelId="{8813B59D-F95F-4681-A0E2-1CA7077AAFD6}" type="presOf" srcId="{739EE6F4-0051-42AA-95F8-2E1AA289FDAF}" destId="{54278BC2-F73F-49F6-98A9-0997BA6B0DC4}" srcOrd="0" destOrd="0" presId="urn:microsoft.com/office/officeart/2005/8/layout/cycle5"/>
    <dgm:cxn modelId="{9ACB5191-3D58-45FE-8197-C02D1FC22669}" srcId="{465DC22F-8D83-46DB-A6C5-88752890831A}" destId="{8948D0C0-E000-42ED-B010-5B5453B0CF0C}" srcOrd="7" destOrd="0" parTransId="{3EB1ED1D-359B-478D-B3F4-875AA15CBC08}" sibTransId="{03D9108E-632E-4FFF-A3A9-EA758C5CB6A5}"/>
    <dgm:cxn modelId="{47C14F4E-B42A-454E-ABF1-3A1D1F2DB28E}" type="presOf" srcId="{4D573D9F-20CC-4D6D-8BAE-0F5BF8029D50}" destId="{3D6768C4-0E41-49F1-ABA1-91D971B60DDA}" srcOrd="0" destOrd="0" presId="urn:microsoft.com/office/officeart/2005/8/layout/cycle5"/>
    <dgm:cxn modelId="{C6DDF65D-FE6B-4B69-A170-1F0EA6A27904}" type="presOf" srcId="{CC202F2E-523E-468A-9521-237595C50CF1}" destId="{FA475E8B-46B6-492B-98BB-A7E030A99231}" srcOrd="0" destOrd="0" presId="urn:microsoft.com/office/officeart/2005/8/layout/cycle5"/>
    <dgm:cxn modelId="{AFD1E302-CDA6-47D0-BFA6-F1017615560A}" srcId="{465DC22F-8D83-46DB-A6C5-88752890831A}" destId="{5EEA533F-7139-4FC4-AA78-2673AC0FAD43}" srcOrd="4" destOrd="0" parTransId="{4ED28ABF-1D7C-48AC-839D-9D10D7D7E4BF}" sibTransId="{DA6A010E-7990-4CF7-A2ED-360ECF9BB2B6}"/>
    <dgm:cxn modelId="{475A756E-C607-400D-A61E-64072E50B1BC}" srcId="{465DC22F-8D83-46DB-A6C5-88752890831A}" destId="{B6FFE37B-C074-4933-BC5D-EDC67C752D28}" srcOrd="5" destOrd="0" parTransId="{5AA88524-0BC5-4CB5-B775-57B9207D3B81}" sibTransId="{739EE6F4-0051-42AA-95F8-2E1AA289FDAF}"/>
    <dgm:cxn modelId="{5DB417CF-DEEB-40AB-97A3-CC331B3DC568}" type="presOf" srcId="{58C7B8CB-65DD-45D7-B407-B55FBBF413A2}" destId="{1A1ADC0C-4B82-4676-8BF6-CA94B5DEDD81}" srcOrd="0" destOrd="0" presId="urn:microsoft.com/office/officeart/2005/8/layout/cycle5"/>
    <dgm:cxn modelId="{831046E7-DBC3-4FE6-B2FD-3333D2628683}" type="presOf" srcId="{03D9108E-632E-4FFF-A3A9-EA758C5CB6A5}" destId="{B840E4F3-BCC3-4038-AA74-F2D85952947A}" srcOrd="0" destOrd="0" presId="urn:microsoft.com/office/officeart/2005/8/layout/cycle5"/>
    <dgm:cxn modelId="{CA3831DD-EAB7-426C-A0BE-8F2A1E832BF2}" type="presOf" srcId="{F33F4CB3-C482-49BA-B4C9-470DE2745081}" destId="{385B9F11-4287-41C9-9EAF-15325959A6F2}" srcOrd="0" destOrd="0" presId="urn:microsoft.com/office/officeart/2005/8/layout/cycle5"/>
    <dgm:cxn modelId="{23B0988C-D54B-45DD-96A9-F051713542F9}" type="presOf" srcId="{87093A0F-77AB-4772-B233-866198CB84A8}" destId="{ECDEFD0C-8C20-43F3-80FF-6907E842659C}" srcOrd="0" destOrd="0" presId="urn:microsoft.com/office/officeart/2005/8/layout/cycle5"/>
    <dgm:cxn modelId="{63EB5E45-DB81-4648-AD03-B950A061FCC6}" type="presOf" srcId="{DA6A010E-7990-4CF7-A2ED-360ECF9BB2B6}" destId="{4108B9EA-2E32-4C22-B5F5-9819D55E1701}" srcOrd="0" destOrd="0" presId="urn:microsoft.com/office/officeart/2005/8/layout/cycle5"/>
    <dgm:cxn modelId="{CDCBF452-6E1D-48B9-A65F-7E1C48C2831F}" type="presOf" srcId="{D569DBD2-D9FE-44E5-8E0A-C9D2C5D5EA2A}" destId="{090FC242-B6D7-4075-B137-8B9FEB3E1086}" srcOrd="0" destOrd="0" presId="urn:microsoft.com/office/officeart/2005/8/layout/cycle5"/>
    <dgm:cxn modelId="{5BA6DAEE-A7C3-4189-ABA3-A487B75A83A7}" type="presParOf" srcId="{4A42C6DA-5A23-4B92-94C0-B82D5F45C7F6}" destId="{3D6768C4-0E41-49F1-ABA1-91D971B60DDA}" srcOrd="0" destOrd="0" presId="urn:microsoft.com/office/officeart/2005/8/layout/cycle5"/>
    <dgm:cxn modelId="{B8173C76-2EFB-4113-900A-488490982261}" type="presParOf" srcId="{4A42C6DA-5A23-4B92-94C0-B82D5F45C7F6}" destId="{C61A0527-9AF6-4994-9EB0-D43B78383B9D}" srcOrd="1" destOrd="0" presId="urn:microsoft.com/office/officeart/2005/8/layout/cycle5"/>
    <dgm:cxn modelId="{459E1F88-DB96-4F56-A2F6-B31BD5EC517E}" type="presParOf" srcId="{4A42C6DA-5A23-4B92-94C0-B82D5F45C7F6}" destId="{21100F76-1B15-4FB0-AADC-68E83DF51F04}" srcOrd="2" destOrd="0" presId="urn:microsoft.com/office/officeart/2005/8/layout/cycle5"/>
    <dgm:cxn modelId="{AA46CEC1-C1C6-4EDD-B558-83D1228ECBE1}" type="presParOf" srcId="{4A42C6DA-5A23-4B92-94C0-B82D5F45C7F6}" destId="{090FC242-B6D7-4075-B137-8B9FEB3E1086}" srcOrd="3" destOrd="0" presId="urn:microsoft.com/office/officeart/2005/8/layout/cycle5"/>
    <dgm:cxn modelId="{8A8A4206-B23A-4BD9-AF55-EAE9BEE481B8}" type="presParOf" srcId="{4A42C6DA-5A23-4B92-94C0-B82D5F45C7F6}" destId="{7E24C278-33FA-47B1-ADD3-E269AA18764B}" srcOrd="4" destOrd="0" presId="urn:microsoft.com/office/officeart/2005/8/layout/cycle5"/>
    <dgm:cxn modelId="{422C0A89-F57B-4CEB-B37A-1CC0AFD23F5D}" type="presParOf" srcId="{4A42C6DA-5A23-4B92-94C0-B82D5F45C7F6}" destId="{D506DED7-CAAB-463A-97C0-A20EBA0A285A}" srcOrd="5" destOrd="0" presId="urn:microsoft.com/office/officeart/2005/8/layout/cycle5"/>
    <dgm:cxn modelId="{9D682BB0-0865-4A73-BCFB-2988DD22BD78}" type="presParOf" srcId="{4A42C6DA-5A23-4B92-94C0-B82D5F45C7F6}" destId="{1A1ADC0C-4B82-4676-8BF6-CA94B5DEDD81}" srcOrd="6" destOrd="0" presId="urn:microsoft.com/office/officeart/2005/8/layout/cycle5"/>
    <dgm:cxn modelId="{8246E153-D0B8-469D-A57C-CB3E66FECA94}" type="presParOf" srcId="{4A42C6DA-5A23-4B92-94C0-B82D5F45C7F6}" destId="{10259D7E-2B75-43CE-9395-7DBC21D014AF}" srcOrd="7" destOrd="0" presId="urn:microsoft.com/office/officeart/2005/8/layout/cycle5"/>
    <dgm:cxn modelId="{B1494293-7704-4034-A1C2-53BCFE7D7EB1}" type="presParOf" srcId="{4A42C6DA-5A23-4B92-94C0-B82D5F45C7F6}" destId="{ECDEFD0C-8C20-43F3-80FF-6907E842659C}" srcOrd="8" destOrd="0" presId="urn:microsoft.com/office/officeart/2005/8/layout/cycle5"/>
    <dgm:cxn modelId="{8D11A2C4-C1F1-4FB7-94F6-A2AF5172B793}" type="presParOf" srcId="{4A42C6DA-5A23-4B92-94C0-B82D5F45C7F6}" destId="{385B9F11-4287-41C9-9EAF-15325959A6F2}" srcOrd="9" destOrd="0" presId="urn:microsoft.com/office/officeart/2005/8/layout/cycle5"/>
    <dgm:cxn modelId="{AC804C6A-7668-408E-B6BC-A9442BA8F2B2}" type="presParOf" srcId="{4A42C6DA-5A23-4B92-94C0-B82D5F45C7F6}" destId="{BB5B53C9-B963-4E5B-9FA6-C4C489E10E3D}" srcOrd="10" destOrd="0" presId="urn:microsoft.com/office/officeart/2005/8/layout/cycle5"/>
    <dgm:cxn modelId="{BA7CA4F9-2D32-4A6B-9710-C477BF9BCB9B}" type="presParOf" srcId="{4A42C6DA-5A23-4B92-94C0-B82D5F45C7F6}" destId="{65093572-EADB-4EDD-B5A1-C72F8E4BEB21}" srcOrd="11" destOrd="0" presId="urn:microsoft.com/office/officeart/2005/8/layout/cycle5"/>
    <dgm:cxn modelId="{98D8FB35-47AC-4A79-A21C-875020ECE54A}" type="presParOf" srcId="{4A42C6DA-5A23-4B92-94C0-B82D5F45C7F6}" destId="{F2F29301-29C7-4FFA-A13C-E72E7D02C6E8}" srcOrd="12" destOrd="0" presId="urn:microsoft.com/office/officeart/2005/8/layout/cycle5"/>
    <dgm:cxn modelId="{C6704ECE-6B70-4FE6-9877-7A7E1D763DD3}" type="presParOf" srcId="{4A42C6DA-5A23-4B92-94C0-B82D5F45C7F6}" destId="{6FAAFAAF-6E68-44B5-AF37-919C96DA0CDE}" srcOrd="13" destOrd="0" presId="urn:microsoft.com/office/officeart/2005/8/layout/cycle5"/>
    <dgm:cxn modelId="{B924AABD-BBA8-467F-8404-59D322AFFD5F}" type="presParOf" srcId="{4A42C6DA-5A23-4B92-94C0-B82D5F45C7F6}" destId="{4108B9EA-2E32-4C22-B5F5-9819D55E1701}" srcOrd="14" destOrd="0" presId="urn:microsoft.com/office/officeart/2005/8/layout/cycle5"/>
    <dgm:cxn modelId="{EDB483BF-D923-4097-8569-7AEF1D5097ED}" type="presParOf" srcId="{4A42C6DA-5A23-4B92-94C0-B82D5F45C7F6}" destId="{3FDB27E6-3465-4032-8A59-25EB302E657A}" srcOrd="15" destOrd="0" presId="urn:microsoft.com/office/officeart/2005/8/layout/cycle5"/>
    <dgm:cxn modelId="{FEF179AD-0D3B-454A-8905-209BAC19F671}" type="presParOf" srcId="{4A42C6DA-5A23-4B92-94C0-B82D5F45C7F6}" destId="{36B9AB1C-1744-4182-AA49-6F9B1DD7F2A7}" srcOrd="16" destOrd="0" presId="urn:microsoft.com/office/officeart/2005/8/layout/cycle5"/>
    <dgm:cxn modelId="{931015D8-82AA-43FD-8364-C237F4B690B4}" type="presParOf" srcId="{4A42C6DA-5A23-4B92-94C0-B82D5F45C7F6}" destId="{54278BC2-F73F-49F6-98A9-0997BA6B0DC4}" srcOrd="17" destOrd="0" presId="urn:microsoft.com/office/officeart/2005/8/layout/cycle5"/>
    <dgm:cxn modelId="{604ADD2F-5DD7-4269-9BAD-AA63E89F097E}" type="presParOf" srcId="{4A42C6DA-5A23-4B92-94C0-B82D5F45C7F6}" destId="{FA475E8B-46B6-492B-98BB-A7E030A99231}" srcOrd="18" destOrd="0" presId="urn:microsoft.com/office/officeart/2005/8/layout/cycle5"/>
    <dgm:cxn modelId="{D1704558-6FFA-4795-91EC-1CF67CC621B8}" type="presParOf" srcId="{4A42C6DA-5A23-4B92-94C0-B82D5F45C7F6}" destId="{DD76DE68-B39B-4874-802F-F088D47ECCB1}" srcOrd="19" destOrd="0" presId="urn:microsoft.com/office/officeart/2005/8/layout/cycle5"/>
    <dgm:cxn modelId="{7FFA0B6C-FC48-45BC-A683-A5EB6D130435}" type="presParOf" srcId="{4A42C6DA-5A23-4B92-94C0-B82D5F45C7F6}" destId="{950FD4FF-D16A-4149-A47C-10444F6EFC11}" srcOrd="20" destOrd="0" presId="urn:microsoft.com/office/officeart/2005/8/layout/cycle5"/>
    <dgm:cxn modelId="{0F102D47-A976-4D8B-A5D3-3D07D268847F}" type="presParOf" srcId="{4A42C6DA-5A23-4B92-94C0-B82D5F45C7F6}" destId="{3DE4C42F-7B17-4779-A217-DF71DA92FFCB}" srcOrd="21" destOrd="0" presId="urn:microsoft.com/office/officeart/2005/8/layout/cycle5"/>
    <dgm:cxn modelId="{C30FC3D8-BCB4-4C44-9A5E-1D23B730801B}" type="presParOf" srcId="{4A42C6DA-5A23-4B92-94C0-B82D5F45C7F6}" destId="{95FC0F3F-E3B6-4880-8821-DFD16E0266D3}" srcOrd="22" destOrd="0" presId="urn:microsoft.com/office/officeart/2005/8/layout/cycle5"/>
    <dgm:cxn modelId="{B126C0C4-FB2A-4738-A896-452CC2D0E374}" type="presParOf" srcId="{4A42C6DA-5A23-4B92-94C0-B82D5F45C7F6}" destId="{B840E4F3-BCC3-4038-AA74-F2D85952947A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5B8073-EA30-4783-BE4A-6E0991CAE369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C46350AE-0ED8-4AB5-AC61-DD04EEF25753}">
      <dgm:prSet phldrT="[Text]"/>
      <dgm:spPr/>
      <dgm:t>
        <a:bodyPr/>
        <a:lstStyle/>
        <a:p>
          <a:r>
            <a:rPr lang="en-US" dirty="0" smtClean="0"/>
            <a:t>General information</a:t>
          </a:r>
          <a:endParaRPr lang="en-IN" dirty="0"/>
        </a:p>
      </dgm:t>
    </dgm:pt>
    <dgm:pt modelId="{4115A40E-760D-4960-812B-39A33ED5E902}" type="parTrans" cxnId="{D7E20E17-DB71-41EA-B59B-541C485C024B}">
      <dgm:prSet/>
      <dgm:spPr/>
      <dgm:t>
        <a:bodyPr/>
        <a:lstStyle/>
        <a:p>
          <a:endParaRPr lang="en-IN"/>
        </a:p>
      </dgm:t>
    </dgm:pt>
    <dgm:pt modelId="{F565FA7D-2BFB-458F-85C0-3FA3021DD3E4}" type="sibTrans" cxnId="{D7E20E17-DB71-41EA-B59B-541C485C024B}">
      <dgm:prSet/>
      <dgm:spPr/>
      <dgm:t>
        <a:bodyPr/>
        <a:lstStyle/>
        <a:p>
          <a:endParaRPr lang="en-IN"/>
        </a:p>
      </dgm:t>
    </dgm:pt>
    <dgm:pt modelId="{D1F8403F-4F4C-4F8C-B784-AB55A1EE181F}">
      <dgm:prSet phldrT="[Text]"/>
      <dgm:spPr/>
      <dgm:t>
        <a:bodyPr/>
        <a:lstStyle/>
        <a:p>
          <a:r>
            <a:rPr lang="en-US" dirty="0" smtClean="0"/>
            <a:t>Preliminary evaluation of alternatives</a:t>
          </a:r>
          <a:endParaRPr lang="en-IN" dirty="0"/>
        </a:p>
      </dgm:t>
    </dgm:pt>
    <dgm:pt modelId="{93811E93-E1D6-44FC-9FAB-FF993B4A2917}" type="parTrans" cxnId="{CB713EEC-6D1D-4E07-A194-5E07EE1A70CC}">
      <dgm:prSet/>
      <dgm:spPr/>
      <dgm:t>
        <a:bodyPr/>
        <a:lstStyle/>
        <a:p>
          <a:endParaRPr lang="en-IN"/>
        </a:p>
      </dgm:t>
    </dgm:pt>
    <dgm:pt modelId="{E6A1B380-9147-4218-8485-5FB4CDE344F8}" type="sibTrans" cxnId="{CB713EEC-6D1D-4E07-A194-5E07EE1A70CC}">
      <dgm:prSet/>
      <dgm:spPr/>
      <dgm:t>
        <a:bodyPr/>
        <a:lstStyle/>
        <a:p>
          <a:endParaRPr lang="en-IN"/>
        </a:p>
      </dgm:t>
    </dgm:pt>
    <dgm:pt modelId="{6C255EEA-A585-42A3-9AF3-224834660855}">
      <dgm:prSet phldrT="[Text]"/>
      <dgm:spPr/>
      <dgm:t>
        <a:bodyPr/>
        <a:lstStyle/>
        <a:p>
          <a:r>
            <a:rPr lang="en-US" dirty="0" smtClean="0"/>
            <a:t>Project description</a:t>
          </a:r>
          <a:endParaRPr lang="en-IN" dirty="0"/>
        </a:p>
      </dgm:t>
    </dgm:pt>
    <dgm:pt modelId="{57D1E1AC-4218-4D7C-8B1B-C403C29F51D6}" type="parTrans" cxnId="{DBC2C42B-A7BA-4263-B560-867AFD40D830}">
      <dgm:prSet/>
      <dgm:spPr/>
      <dgm:t>
        <a:bodyPr/>
        <a:lstStyle/>
        <a:p>
          <a:endParaRPr lang="en-IN"/>
        </a:p>
      </dgm:t>
    </dgm:pt>
    <dgm:pt modelId="{60E8EB9C-081B-4CF7-8E4E-BAB7DB6285C5}" type="sibTrans" cxnId="{DBC2C42B-A7BA-4263-B560-867AFD40D830}">
      <dgm:prSet/>
      <dgm:spPr/>
      <dgm:t>
        <a:bodyPr/>
        <a:lstStyle/>
        <a:p>
          <a:endParaRPr lang="en-IN"/>
        </a:p>
      </dgm:t>
    </dgm:pt>
    <dgm:pt modelId="{42A0E604-30FE-47C5-BF55-C7733D61BC76}">
      <dgm:prSet phldrT="[Text]"/>
      <dgm:spPr/>
      <dgm:t>
        <a:bodyPr/>
        <a:lstStyle/>
        <a:p>
          <a:r>
            <a:rPr lang="en-US" dirty="0" smtClean="0"/>
            <a:t>Marketing plan</a:t>
          </a:r>
          <a:endParaRPr lang="en-IN" dirty="0"/>
        </a:p>
      </dgm:t>
    </dgm:pt>
    <dgm:pt modelId="{AEF8ED64-D295-44BD-886B-B3EFF14EB489}" type="parTrans" cxnId="{6CA2BB37-76E7-48A5-BAAE-828E9845D9C3}">
      <dgm:prSet/>
      <dgm:spPr/>
      <dgm:t>
        <a:bodyPr/>
        <a:lstStyle/>
        <a:p>
          <a:endParaRPr lang="en-IN"/>
        </a:p>
      </dgm:t>
    </dgm:pt>
    <dgm:pt modelId="{EAD52BF5-E187-43FB-B415-9B052186DBE9}" type="sibTrans" cxnId="{6CA2BB37-76E7-48A5-BAAE-828E9845D9C3}">
      <dgm:prSet/>
      <dgm:spPr/>
      <dgm:t>
        <a:bodyPr/>
        <a:lstStyle/>
        <a:p>
          <a:endParaRPr lang="en-IN"/>
        </a:p>
      </dgm:t>
    </dgm:pt>
    <dgm:pt modelId="{6AE5999D-B5ED-41AF-B6FB-89D4FB09C704}">
      <dgm:prSet phldrT="[Text]"/>
      <dgm:spPr/>
      <dgm:t>
        <a:bodyPr/>
        <a:lstStyle/>
        <a:p>
          <a:r>
            <a:rPr lang="en-US" dirty="0" smtClean="0"/>
            <a:t>Capital requirements and costs</a:t>
          </a:r>
          <a:endParaRPr lang="en-IN" dirty="0"/>
        </a:p>
      </dgm:t>
    </dgm:pt>
    <dgm:pt modelId="{4C3DAE84-E50C-4194-BB79-17614AD76EAD}" type="parTrans" cxnId="{E7CED68F-4E6C-4374-BC9D-D8002A9FD801}">
      <dgm:prSet/>
      <dgm:spPr/>
      <dgm:t>
        <a:bodyPr/>
        <a:lstStyle/>
        <a:p>
          <a:endParaRPr lang="en-IN"/>
        </a:p>
      </dgm:t>
    </dgm:pt>
    <dgm:pt modelId="{EE9CC664-5B10-44FE-A615-E10D863EAFC7}" type="sibTrans" cxnId="{E7CED68F-4E6C-4374-BC9D-D8002A9FD801}">
      <dgm:prSet/>
      <dgm:spPr/>
      <dgm:t>
        <a:bodyPr/>
        <a:lstStyle/>
        <a:p>
          <a:endParaRPr lang="en-IN"/>
        </a:p>
      </dgm:t>
    </dgm:pt>
    <dgm:pt modelId="{4A356B24-0D70-4A9A-A705-9569604EB459}">
      <dgm:prSet phldrT="[Text]"/>
      <dgm:spPr/>
      <dgm:t>
        <a:bodyPr/>
        <a:lstStyle/>
        <a:p>
          <a:r>
            <a:rPr lang="en-US" dirty="0" smtClean="0"/>
            <a:t>Operating requirements and costs</a:t>
          </a:r>
          <a:endParaRPr lang="en-IN" dirty="0"/>
        </a:p>
      </dgm:t>
    </dgm:pt>
    <dgm:pt modelId="{BD98D87E-A1F1-4332-8E72-E7B2AFEB1DD8}" type="parTrans" cxnId="{B5875390-5323-41DB-8109-5AE0C35F1E9B}">
      <dgm:prSet/>
      <dgm:spPr/>
      <dgm:t>
        <a:bodyPr/>
        <a:lstStyle/>
        <a:p>
          <a:endParaRPr lang="en-IN"/>
        </a:p>
      </dgm:t>
    </dgm:pt>
    <dgm:pt modelId="{BA6648DD-8A0A-4912-9296-00C6D8BB5E03}" type="sibTrans" cxnId="{B5875390-5323-41DB-8109-5AE0C35F1E9B}">
      <dgm:prSet/>
      <dgm:spPr/>
      <dgm:t>
        <a:bodyPr/>
        <a:lstStyle/>
        <a:p>
          <a:endParaRPr lang="en-IN"/>
        </a:p>
      </dgm:t>
    </dgm:pt>
    <dgm:pt modelId="{22F9822A-2986-4A53-9BB4-B26B98B293D2}">
      <dgm:prSet phldrT="[Text]"/>
      <dgm:spPr/>
      <dgm:t>
        <a:bodyPr/>
        <a:lstStyle/>
        <a:p>
          <a:r>
            <a:rPr lang="en-US" dirty="0" smtClean="0"/>
            <a:t>Financial analysis</a:t>
          </a:r>
          <a:endParaRPr lang="en-IN" dirty="0"/>
        </a:p>
      </dgm:t>
    </dgm:pt>
    <dgm:pt modelId="{F149C7F9-27A7-486F-A674-96274B0B2D04}" type="parTrans" cxnId="{B5E835D5-8583-454D-834A-A242018AD783}">
      <dgm:prSet/>
      <dgm:spPr/>
      <dgm:t>
        <a:bodyPr/>
        <a:lstStyle/>
        <a:p>
          <a:endParaRPr lang="en-IN"/>
        </a:p>
      </dgm:t>
    </dgm:pt>
    <dgm:pt modelId="{5657CE7F-B04D-42A2-B808-A1632CED91E5}" type="sibTrans" cxnId="{B5E835D5-8583-454D-834A-A242018AD783}">
      <dgm:prSet/>
      <dgm:spPr/>
      <dgm:t>
        <a:bodyPr/>
        <a:lstStyle/>
        <a:p>
          <a:endParaRPr lang="en-IN"/>
        </a:p>
      </dgm:t>
    </dgm:pt>
    <dgm:pt modelId="{841CA9AF-48F9-45C1-A59A-B6F99A224DE6}">
      <dgm:prSet phldrT="[Text]"/>
      <dgm:spPr/>
      <dgm:t>
        <a:bodyPr/>
        <a:lstStyle/>
        <a:p>
          <a:r>
            <a:rPr lang="en-US" dirty="0" smtClean="0"/>
            <a:t>Economic analysis</a:t>
          </a:r>
          <a:endParaRPr lang="en-IN" dirty="0"/>
        </a:p>
      </dgm:t>
    </dgm:pt>
    <dgm:pt modelId="{DB201709-203F-4DE3-B331-02FA6257819F}" type="parTrans" cxnId="{C55970A9-3FE4-47D3-9347-10554310A7B3}">
      <dgm:prSet/>
      <dgm:spPr/>
      <dgm:t>
        <a:bodyPr/>
        <a:lstStyle/>
        <a:p>
          <a:endParaRPr lang="en-IN"/>
        </a:p>
      </dgm:t>
    </dgm:pt>
    <dgm:pt modelId="{A2FAFF80-8B42-48BD-BDFA-1717E31D5B77}" type="sibTrans" cxnId="{C55970A9-3FE4-47D3-9347-10554310A7B3}">
      <dgm:prSet/>
      <dgm:spPr/>
      <dgm:t>
        <a:bodyPr/>
        <a:lstStyle/>
        <a:p>
          <a:endParaRPr lang="en-IN"/>
        </a:p>
      </dgm:t>
    </dgm:pt>
    <dgm:pt modelId="{0F7200FB-FFD7-4548-8349-FEDB378CC08B}">
      <dgm:prSet phldrT="[Text]"/>
      <dgm:spPr/>
      <dgm:t>
        <a:bodyPr/>
        <a:lstStyle/>
        <a:p>
          <a:r>
            <a:rPr lang="en-US" dirty="0" smtClean="0"/>
            <a:t>Miscellaneous aspects</a:t>
          </a:r>
          <a:endParaRPr lang="en-IN" dirty="0"/>
        </a:p>
      </dgm:t>
    </dgm:pt>
    <dgm:pt modelId="{859C7A1E-12E7-49E5-9416-AC6402FEB362}" type="parTrans" cxnId="{96FADF3A-C943-436F-B22B-622C9D128BD2}">
      <dgm:prSet/>
      <dgm:spPr/>
      <dgm:t>
        <a:bodyPr/>
        <a:lstStyle/>
        <a:p>
          <a:endParaRPr lang="en-IN"/>
        </a:p>
      </dgm:t>
    </dgm:pt>
    <dgm:pt modelId="{63D509EC-5129-4CAC-8782-942311F0AAC7}" type="sibTrans" cxnId="{96FADF3A-C943-436F-B22B-622C9D128BD2}">
      <dgm:prSet/>
      <dgm:spPr/>
      <dgm:t>
        <a:bodyPr/>
        <a:lstStyle/>
        <a:p>
          <a:endParaRPr lang="en-IN"/>
        </a:p>
      </dgm:t>
    </dgm:pt>
    <dgm:pt modelId="{062460D6-68B5-4A03-AFB3-9421EFA177FD}" type="pres">
      <dgm:prSet presAssocID="{B15B8073-EA30-4783-BE4A-6E0991CAE36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51374263-3644-4046-99BA-953C0EDE9E09}" type="pres">
      <dgm:prSet presAssocID="{C46350AE-0ED8-4AB5-AC61-DD04EEF25753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D9E4DF0-67E3-40A3-A5AE-20285F5B6D07}" type="pres">
      <dgm:prSet presAssocID="{F565FA7D-2BFB-458F-85C0-3FA3021DD3E4}" presName="sibTrans" presStyleCnt="0"/>
      <dgm:spPr/>
    </dgm:pt>
    <dgm:pt modelId="{39DF9EB5-8005-4438-810D-95E25343E9AD}" type="pres">
      <dgm:prSet presAssocID="{D1F8403F-4F4C-4F8C-B784-AB55A1EE181F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2FA3C12-1778-43CB-877B-4DF41E3128E3}" type="pres">
      <dgm:prSet presAssocID="{E6A1B380-9147-4218-8485-5FB4CDE344F8}" presName="sibTrans" presStyleCnt="0"/>
      <dgm:spPr/>
    </dgm:pt>
    <dgm:pt modelId="{3D04CF17-52D5-4B5D-91BD-2F14387A0B97}" type="pres">
      <dgm:prSet presAssocID="{6C255EEA-A585-42A3-9AF3-224834660855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E0238CB-DE96-4730-978A-29EDAAF5FD38}" type="pres">
      <dgm:prSet presAssocID="{60E8EB9C-081B-4CF7-8E4E-BAB7DB6285C5}" presName="sibTrans" presStyleCnt="0"/>
      <dgm:spPr/>
    </dgm:pt>
    <dgm:pt modelId="{1AABE88A-62F0-4EAB-8F80-541D61F43EF0}" type="pres">
      <dgm:prSet presAssocID="{42A0E604-30FE-47C5-BF55-C7733D61BC7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B15B60D-CB34-490D-8ACE-3609C8DECF3D}" type="pres">
      <dgm:prSet presAssocID="{EAD52BF5-E187-43FB-B415-9B052186DBE9}" presName="sibTrans" presStyleCnt="0"/>
      <dgm:spPr/>
    </dgm:pt>
    <dgm:pt modelId="{565AED47-EC8C-4DE2-8672-FAE77090E924}" type="pres">
      <dgm:prSet presAssocID="{6AE5999D-B5ED-41AF-B6FB-89D4FB09C704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5B4FBA1-ADE7-4C3A-90D2-826FF334DD5C}" type="pres">
      <dgm:prSet presAssocID="{EE9CC664-5B10-44FE-A615-E10D863EAFC7}" presName="sibTrans" presStyleCnt="0"/>
      <dgm:spPr/>
    </dgm:pt>
    <dgm:pt modelId="{B35F2902-F4E4-4ED7-9210-28BFECAFEC10}" type="pres">
      <dgm:prSet presAssocID="{4A356B24-0D70-4A9A-A705-9569604EB459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B5A658F-6806-448F-B3C8-39716F628B47}" type="pres">
      <dgm:prSet presAssocID="{BA6648DD-8A0A-4912-9296-00C6D8BB5E03}" presName="sibTrans" presStyleCnt="0"/>
      <dgm:spPr/>
    </dgm:pt>
    <dgm:pt modelId="{7F09B615-1106-4905-ACB9-396FD63C30D1}" type="pres">
      <dgm:prSet presAssocID="{22F9822A-2986-4A53-9BB4-B26B98B293D2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9D06393-AAE2-4616-B404-64BB28239633}" type="pres">
      <dgm:prSet presAssocID="{5657CE7F-B04D-42A2-B808-A1632CED91E5}" presName="sibTrans" presStyleCnt="0"/>
      <dgm:spPr/>
    </dgm:pt>
    <dgm:pt modelId="{8919F6F9-8139-4ADF-9825-D530928C905C}" type="pres">
      <dgm:prSet presAssocID="{841CA9AF-48F9-45C1-A59A-B6F99A224DE6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22195B7-F696-4666-B8A1-B603BBFAE418}" type="pres">
      <dgm:prSet presAssocID="{A2FAFF80-8B42-48BD-BDFA-1717E31D5B77}" presName="sibTrans" presStyleCnt="0"/>
      <dgm:spPr/>
    </dgm:pt>
    <dgm:pt modelId="{E93F9603-92F5-4B51-AA5D-8C7BEB4286A5}" type="pres">
      <dgm:prSet presAssocID="{0F7200FB-FFD7-4548-8349-FEDB378CC08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6FADF3A-C943-436F-B22B-622C9D128BD2}" srcId="{B15B8073-EA30-4783-BE4A-6E0991CAE369}" destId="{0F7200FB-FFD7-4548-8349-FEDB378CC08B}" srcOrd="8" destOrd="0" parTransId="{859C7A1E-12E7-49E5-9416-AC6402FEB362}" sibTransId="{63D509EC-5129-4CAC-8782-942311F0AAC7}"/>
    <dgm:cxn modelId="{D7E20E17-DB71-41EA-B59B-541C485C024B}" srcId="{B15B8073-EA30-4783-BE4A-6E0991CAE369}" destId="{C46350AE-0ED8-4AB5-AC61-DD04EEF25753}" srcOrd="0" destOrd="0" parTransId="{4115A40E-760D-4960-812B-39A33ED5E902}" sibTransId="{F565FA7D-2BFB-458F-85C0-3FA3021DD3E4}"/>
    <dgm:cxn modelId="{54399F93-A91A-4E85-8244-D982486113B6}" type="presOf" srcId="{0F7200FB-FFD7-4548-8349-FEDB378CC08B}" destId="{E93F9603-92F5-4B51-AA5D-8C7BEB4286A5}" srcOrd="0" destOrd="0" presId="urn:microsoft.com/office/officeart/2005/8/layout/default"/>
    <dgm:cxn modelId="{6CA2BB37-76E7-48A5-BAAE-828E9845D9C3}" srcId="{B15B8073-EA30-4783-BE4A-6E0991CAE369}" destId="{42A0E604-30FE-47C5-BF55-C7733D61BC76}" srcOrd="3" destOrd="0" parTransId="{AEF8ED64-D295-44BD-886B-B3EFF14EB489}" sibTransId="{EAD52BF5-E187-43FB-B415-9B052186DBE9}"/>
    <dgm:cxn modelId="{E7CED68F-4E6C-4374-BC9D-D8002A9FD801}" srcId="{B15B8073-EA30-4783-BE4A-6E0991CAE369}" destId="{6AE5999D-B5ED-41AF-B6FB-89D4FB09C704}" srcOrd="4" destOrd="0" parTransId="{4C3DAE84-E50C-4194-BB79-17614AD76EAD}" sibTransId="{EE9CC664-5B10-44FE-A615-E10D863EAFC7}"/>
    <dgm:cxn modelId="{BC8655B6-0333-40B8-9FBB-E4BA4633DC09}" type="presOf" srcId="{4A356B24-0D70-4A9A-A705-9569604EB459}" destId="{B35F2902-F4E4-4ED7-9210-28BFECAFEC10}" srcOrd="0" destOrd="0" presId="urn:microsoft.com/office/officeart/2005/8/layout/default"/>
    <dgm:cxn modelId="{C55970A9-3FE4-47D3-9347-10554310A7B3}" srcId="{B15B8073-EA30-4783-BE4A-6E0991CAE369}" destId="{841CA9AF-48F9-45C1-A59A-B6F99A224DE6}" srcOrd="7" destOrd="0" parTransId="{DB201709-203F-4DE3-B331-02FA6257819F}" sibTransId="{A2FAFF80-8B42-48BD-BDFA-1717E31D5B77}"/>
    <dgm:cxn modelId="{FAED2267-3BD5-4D37-B2EA-CBF2533D8D8A}" type="presOf" srcId="{6AE5999D-B5ED-41AF-B6FB-89D4FB09C704}" destId="{565AED47-EC8C-4DE2-8672-FAE77090E924}" srcOrd="0" destOrd="0" presId="urn:microsoft.com/office/officeart/2005/8/layout/default"/>
    <dgm:cxn modelId="{A72DE783-8940-4730-8330-8D51FF9B9F0C}" type="presOf" srcId="{42A0E604-30FE-47C5-BF55-C7733D61BC76}" destId="{1AABE88A-62F0-4EAB-8F80-541D61F43EF0}" srcOrd="0" destOrd="0" presId="urn:microsoft.com/office/officeart/2005/8/layout/default"/>
    <dgm:cxn modelId="{DBC2C42B-A7BA-4263-B560-867AFD40D830}" srcId="{B15B8073-EA30-4783-BE4A-6E0991CAE369}" destId="{6C255EEA-A585-42A3-9AF3-224834660855}" srcOrd="2" destOrd="0" parTransId="{57D1E1AC-4218-4D7C-8B1B-C403C29F51D6}" sibTransId="{60E8EB9C-081B-4CF7-8E4E-BAB7DB6285C5}"/>
    <dgm:cxn modelId="{B5E835D5-8583-454D-834A-A242018AD783}" srcId="{B15B8073-EA30-4783-BE4A-6E0991CAE369}" destId="{22F9822A-2986-4A53-9BB4-B26B98B293D2}" srcOrd="6" destOrd="0" parTransId="{F149C7F9-27A7-486F-A674-96274B0B2D04}" sibTransId="{5657CE7F-B04D-42A2-B808-A1632CED91E5}"/>
    <dgm:cxn modelId="{66F3BF92-BDB3-478E-B7BD-04244810DD24}" type="presOf" srcId="{C46350AE-0ED8-4AB5-AC61-DD04EEF25753}" destId="{51374263-3644-4046-99BA-953C0EDE9E09}" srcOrd="0" destOrd="0" presId="urn:microsoft.com/office/officeart/2005/8/layout/default"/>
    <dgm:cxn modelId="{76C7446C-33FE-4A61-A9CB-7047E481A832}" type="presOf" srcId="{6C255EEA-A585-42A3-9AF3-224834660855}" destId="{3D04CF17-52D5-4B5D-91BD-2F14387A0B97}" srcOrd="0" destOrd="0" presId="urn:microsoft.com/office/officeart/2005/8/layout/default"/>
    <dgm:cxn modelId="{B5875390-5323-41DB-8109-5AE0C35F1E9B}" srcId="{B15B8073-EA30-4783-BE4A-6E0991CAE369}" destId="{4A356B24-0D70-4A9A-A705-9569604EB459}" srcOrd="5" destOrd="0" parTransId="{BD98D87E-A1F1-4332-8E72-E7B2AFEB1DD8}" sibTransId="{BA6648DD-8A0A-4912-9296-00C6D8BB5E03}"/>
    <dgm:cxn modelId="{46D81FCD-3167-4D11-B99D-A477E104D3DF}" type="presOf" srcId="{22F9822A-2986-4A53-9BB4-B26B98B293D2}" destId="{7F09B615-1106-4905-ACB9-396FD63C30D1}" srcOrd="0" destOrd="0" presId="urn:microsoft.com/office/officeart/2005/8/layout/default"/>
    <dgm:cxn modelId="{CB713EEC-6D1D-4E07-A194-5E07EE1A70CC}" srcId="{B15B8073-EA30-4783-BE4A-6E0991CAE369}" destId="{D1F8403F-4F4C-4F8C-B784-AB55A1EE181F}" srcOrd="1" destOrd="0" parTransId="{93811E93-E1D6-44FC-9FAB-FF993B4A2917}" sibTransId="{E6A1B380-9147-4218-8485-5FB4CDE344F8}"/>
    <dgm:cxn modelId="{6FE0A760-45FA-4B87-907D-ED20A5A91604}" type="presOf" srcId="{D1F8403F-4F4C-4F8C-B784-AB55A1EE181F}" destId="{39DF9EB5-8005-4438-810D-95E25343E9AD}" srcOrd="0" destOrd="0" presId="urn:microsoft.com/office/officeart/2005/8/layout/default"/>
    <dgm:cxn modelId="{79E828CE-B134-4F21-A9AC-2097CE3D963D}" type="presOf" srcId="{B15B8073-EA30-4783-BE4A-6E0991CAE369}" destId="{062460D6-68B5-4A03-AFB3-9421EFA177FD}" srcOrd="0" destOrd="0" presId="urn:microsoft.com/office/officeart/2005/8/layout/default"/>
    <dgm:cxn modelId="{624DBB0B-CAAF-4C86-8564-7D8CAC9A7201}" type="presOf" srcId="{841CA9AF-48F9-45C1-A59A-B6F99A224DE6}" destId="{8919F6F9-8139-4ADF-9825-D530928C905C}" srcOrd="0" destOrd="0" presId="urn:microsoft.com/office/officeart/2005/8/layout/default"/>
    <dgm:cxn modelId="{398EBCE9-AEC6-4919-B5D1-D0535F6C49F9}" type="presParOf" srcId="{062460D6-68B5-4A03-AFB3-9421EFA177FD}" destId="{51374263-3644-4046-99BA-953C0EDE9E09}" srcOrd="0" destOrd="0" presId="urn:microsoft.com/office/officeart/2005/8/layout/default"/>
    <dgm:cxn modelId="{DA783E43-ED4F-421E-AA57-0CA714CA31E9}" type="presParOf" srcId="{062460D6-68B5-4A03-AFB3-9421EFA177FD}" destId="{CD9E4DF0-67E3-40A3-A5AE-20285F5B6D07}" srcOrd="1" destOrd="0" presId="urn:microsoft.com/office/officeart/2005/8/layout/default"/>
    <dgm:cxn modelId="{AC107A1D-A3A7-430C-BC69-0141BEAF7A81}" type="presParOf" srcId="{062460D6-68B5-4A03-AFB3-9421EFA177FD}" destId="{39DF9EB5-8005-4438-810D-95E25343E9AD}" srcOrd="2" destOrd="0" presId="urn:microsoft.com/office/officeart/2005/8/layout/default"/>
    <dgm:cxn modelId="{9885774F-D1DF-4D92-82D8-D6509E3C3F34}" type="presParOf" srcId="{062460D6-68B5-4A03-AFB3-9421EFA177FD}" destId="{E2FA3C12-1778-43CB-877B-4DF41E3128E3}" srcOrd="3" destOrd="0" presId="urn:microsoft.com/office/officeart/2005/8/layout/default"/>
    <dgm:cxn modelId="{DCFD47BB-360C-4FF5-8393-910833C80402}" type="presParOf" srcId="{062460D6-68B5-4A03-AFB3-9421EFA177FD}" destId="{3D04CF17-52D5-4B5D-91BD-2F14387A0B97}" srcOrd="4" destOrd="0" presId="urn:microsoft.com/office/officeart/2005/8/layout/default"/>
    <dgm:cxn modelId="{14611CCF-90C6-4364-BABC-A5517945CF4B}" type="presParOf" srcId="{062460D6-68B5-4A03-AFB3-9421EFA177FD}" destId="{5E0238CB-DE96-4730-978A-29EDAAF5FD38}" srcOrd="5" destOrd="0" presId="urn:microsoft.com/office/officeart/2005/8/layout/default"/>
    <dgm:cxn modelId="{C449D83A-864B-4504-96B9-B7593423AA2C}" type="presParOf" srcId="{062460D6-68B5-4A03-AFB3-9421EFA177FD}" destId="{1AABE88A-62F0-4EAB-8F80-541D61F43EF0}" srcOrd="6" destOrd="0" presId="urn:microsoft.com/office/officeart/2005/8/layout/default"/>
    <dgm:cxn modelId="{7BB93C7F-A10E-4695-9FE2-D3500A801BC8}" type="presParOf" srcId="{062460D6-68B5-4A03-AFB3-9421EFA177FD}" destId="{9B15B60D-CB34-490D-8ACE-3609C8DECF3D}" srcOrd="7" destOrd="0" presId="urn:microsoft.com/office/officeart/2005/8/layout/default"/>
    <dgm:cxn modelId="{BC79638C-3B01-4729-9625-E0AF750955C3}" type="presParOf" srcId="{062460D6-68B5-4A03-AFB3-9421EFA177FD}" destId="{565AED47-EC8C-4DE2-8672-FAE77090E924}" srcOrd="8" destOrd="0" presId="urn:microsoft.com/office/officeart/2005/8/layout/default"/>
    <dgm:cxn modelId="{0ABBDD9B-5B11-4E94-8E60-71B6A444CD21}" type="presParOf" srcId="{062460D6-68B5-4A03-AFB3-9421EFA177FD}" destId="{55B4FBA1-ADE7-4C3A-90D2-826FF334DD5C}" srcOrd="9" destOrd="0" presId="urn:microsoft.com/office/officeart/2005/8/layout/default"/>
    <dgm:cxn modelId="{DF6EEAA7-7261-44EA-AB8F-F0008E3EED2C}" type="presParOf" srcId="{062460D6-68B5-4A03-AFB3-9421EFA177FD}" destId="{B35F2902-F4E4-4ED7-9210-28BFECAFEC10}" srcOrd="10" destOrd="0" presId="urn:microsoft.com/office/officeart/2005/8/layout/default"/>
    <dgm:cxn modelId="{7B6C442F-7279-444A-84D4-E4E3456A200B}" type="presParOf" srcId="{062460D6-68B5-4A03-AFB3-9421EFA177FD}" destId="{EB5A658F-6806-448F-B3C8-39716F628B47}" srcOrd="11" destOrd="0" presId="urn:microsoft.com/office/officeart/2005/8/layout/default"/>
    <dgm:cxn modelId="{297EC2D8-D20C-4E66-A54A-92753A941C46}" type="presParOf" srcId="{062460D6-68B5-4A03-AFB3-9421EFA177FD}" destId="{7F09B615-1106-4905-ACB9-396FD63C30D1}" srcOrd="12" destOrd="0" presId="urn:microsoft.com/office/officeart/2005/8/layout/default"/>
    <dgm:cxn modelId="{716B9BF0-C4CB-4EC8-9423-E1385012FE9E}" type="presParOf" srcId="{062460D6-68B5-4A03-AFB3-9421EFA177FD}" destId="{59D06393-AAE2-4616-B404-64BB28239633}" srcOrd="13" destOrd="0" presId="urn:microsoft.com/office/officeart/2005/8/layout/default"/>
    <dgm:cxn modelId="{F3CBEA26-1C17-43F5-A3CF-2FB6F071665A}" type="presParOf" srcId="{062460D6-68B5-4A03-AFB3-9421EFA177FD}" destId="{8919F6F9-8139-4ADF-9825-D530928C905C}" srcOrd="14" destOrd="0" presId="urn:microsoft.com/office/officeart/2005/8/layout/default"/>
    <dgm:cxn modelId="{AE846629-94EB-44EF-A21A-5022CEA9F7C6}" type="presParOf" srcId="{062460D6-68B5-4A03-AFB3-9421EFA177FD}" destId="{822195B7-F696-4666-B8A1-B603BBFAE418}" srcOrd="15" destOrd="0" presId="urn:microsoft.com/office/officeart/2005/8/layout/default"/>
    <dgm:cxn modelId="{C168FB4A-79CB-4213-9176-1A16AE52FD9D}" type="presParOf" srcId="{062460D6-68B5-4A03-AFB3-9421EFA177FD}" destId="{E93F9603-92F5-4B51-AA5D-8C7BEB4286A5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1BE-D1D3-4DA1-B495-0D4788630A27}" type="datetimeFigureOut">
              <a:rPr lang="en-US" smtClean="0"/>
              <a:pPr/>
              <a:t>9/23/2019</a:t>
            </a:fld>
            <a:endParaRPr lang="en-IN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1984753-D4D2-44F5-A957-86E1566FA85A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1BE-D1D3-4DA1-B495-0D4788630A27}" type="datetimeFigureOut">
              <a:rPr lang="en-US" smtClean="0"/>
              <a:pPr/>
              <a:t>9/23/2019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4753-D4D2-44F5-A957-86E1566FA85A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1BE-D1D3-4DA1-B495-0D4788630A27}" type="datetimeFigureOut">
              <a:rPr lang="en-US" smtClean="0"/>
              <a:pPr/>
              <a:t>9/23/2019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4753-D4D2-44F5-A957-86E1566FA85A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1BE-D1D3-4DA1-B495-0D4788630A27}" type="datetimeFigureOut">
              <a:rPr lang="en-US" smtClean="0"/>
              <a:pPr/>
              <a:t>9/23/2019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4753-D4D2-44F5-A957-86E1566FA85A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1BE-D1D3-4DA1-B495-0D4788630A27}" type="datetimeFigureOut">
              <a:rPr lang="en-US" smtClean="0"/>
              <a:pPr/>
              <a:t>9/23/2019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1984753-D4D2-44F5-A957-86E1566FA85A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1BE-D1D3-4DA1-B495-0D4788630A27}" type="datetimeFigureOut">
              <a:rPr lang="en-US" smtClean="0"/>
              <a:pPr/>
              <a:t>9/23/2019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4753-D4D2-44F5-A957-86E1566FA85A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1BE-D1D3-4DA1-B495-0D4788630A27}" type="datetimeFigureOut">
              <a:rPr lang="en-US" smtClean="0"/>
              <a:pPr/>
              <a:t>9/23/2019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4753-D4D2-44F5-A957-86E1566FA85A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1BE-D1D3-4DA1-B495-0D4788630A27}" type="datetimeFigureOut">
              <a:rPr lang="en-US" smtClean="0"/>
              <a:pPr/>
              <a:t>9/23/2019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4753-D4D2-44F5-A957-86E1566FA85A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1BE-D1D3-4DA1-B495-0D4788630A27}" type="datetimeFigureOut">
              <a:rPr lang="en-US" smtClean="0"/>
              <a:pPr/>
              <a:t>9/23/2019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4753-D4D2-44F5-A957-86E1566FA85A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1BE-D1D3-4DA1-B495-0D4788630A27}" type="datetimeFigureOut">
              <a:rPr lang="en-US" smtClean="0"/>
              <a:pPr/>
              <a:t>9/23/2019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4753-D4D2-44F5-A957-86E1566FA85A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1BE-D1D3-4DA1-B495-0D4788630A27}" type="datetimeFigureOut">
              <a:rPr lang="en-US" smtClean="0"/>
              <a:pPr/>
              <a:t>9/23/2019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1984753-D4D2-44F5-A957-86E1566FA85A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7861BE-D1D3-4DA1-B495-0D4788630A27}" type="datetimeFigureOut">
              <a:rPr lang="en-US" smtClean="0"/>
              <a:pPr/>
              <a:t>9/23/2019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1984753-D4D2-44F5-A957-86E1566FA85A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785926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UNIT IV </a:t>
            </a:r>
            <a:endParaRPr lang="en-IN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03266"/>
            <a:ext cx="8329642" cy="654032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PROJECT FORMULATION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071546"/>
            <a:ext cx="8572560" cy="5500726"/>
          </a:xfrm>
        </p:spPr>
        <p:txBody>
          <a:bodyPr>
            <a:normAutofit/>
          </a:bodyPr>
          <a:lstStyle/>
          <a:p>
            <a:pPr algn="just"/>
            <a:endParaRPr lang="en-IN" sz="3600" b="1" dirty="0" smtClean="0"/>
          </a:p>
          <a:p>
            <a:pPr algn="just"/>
            <a:r>
              <a:rPr lang="en-IN" sz="3600" dirty="0" smtClean="0"/>
              <a:t>Project formulation is defined as “taking a first look carefully and critically at a project idea by an entrepreneur to assess the benefits of the project after carefully weighing its various components”.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03200"/>
            <a:ext cx="8329642" cy="654032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Aims of Project formulation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714356"/>
            <a:ext cx="8572560" cy="5643602"/>
          </a:xfrm>
        </p:spPr>
        <p:txBody>
          <a:bodyPr>
            <a:noAutofit/>
          </a:bodyPr>
          <a:lstStyle/>
          <a:p>
            <a:pPr algn="just"/>
            <a:r>
              <a:rPr lang="en-IN" sz="3200" dirty="0" smtClean="0"/>
              <a:t>Carefully identify and </a:t>
            </a:r>
            <a:r>
              <a:rPr lang="en-IN" sz="3200" b="1" dirty="0" smtClean="0"/>
              <a:t>weight various components </a:t>
            </a:r>
            <a:r>
              <a:rPr lang="en-IN" sz="3200" dirty="0" smtClean="0"/>
              <a:t>of project work</a:t>
            </a:r>
          </a:p>
          <a:p>
            <a:pPr algn="just"/>
            <a:r>
              <a:rPr lang="en-IN" sz="3200" dirty="0" smtClean="0"/>
              <a:t>Analyze </a:t>
            </a:r>
            <a:r>
              <a:rPr lang="en-IN" sz="3200" b="1" dirty="0" smtClean="0"/>
              <a:t>project feasibility and cost-effectiveness</a:t>
            </a:r>
          </a:p>
          <a:p>
            <a:pPr algn="just"/>
            <a:r>
              <a:rPr lang="en-IN" sz="3200" dirty="0" smtClean="0"/>
              <a:t>Examine and approve project </a:t>
            </a:r>
            <a:r>
              <a:rPr lang="en-IN" sz="3200" b="1" dirty="0" smtClean="0"/>
              <a:t>inputs and outputs</a:t>
            </a:r>
          </a:p>
          <a:p>
            <a:pPr algn="just"/>
            <a:r>
              <a:rPr lang="en-IN" sz="3200" dirty="0" smtClean="0"/>
              <a:t>Identify </a:t>
            </a:r>
            <a:r>
              <a:rPr lang="en-IN" sz="3200" b="1" dirty="0" smtClean="0"/>
              <a:t>stakeholders </a:t>
            </a:r>
            <a:r>
              <a:rPr lang="en-IN" sz="3200" dirty="0" smtClean="0"/>
              <a:t>and their involvement and contribution</a:t>
            </a:r>
          </a:p>
          <a:p>
            <a:pPr algn="just"/>
            <a:r>
              <a:rPr lang="en-IN" sz="3200" dirty="0" smtClean="0"/>
              <a:t>Define </a:t>
            </a:r>
            <a:r>
              <a:rPr lang="en-IN" sz="3200" b="1" dirty="0" smtClean="0"/>
              <a:t>benefits and expectations</a:t>
            </a:r>
          </a:p>
          <a:p>
            <a:pPr algn="just"/>
            <a:r>
              <a:rPr lang="en-IN" sz="3200" b="1" dirty="0" smtClean="0"/>
              <a:t>Estimate resources</a:t>
            </a:r>
            <a:r>
              <a:rPr lang="en-IN" sz="3200" dirty="0" smtClean="0"/>
              <a:t> needed</a:t>
            </a:r>
          </a:p>
          <a:p>
            <a:pPr algn="just"/>
            <a:r>
              <a:rPr lang="en-IN" sz="3200" dirty="0" smtClean="0"/>
              <a:t>Perform a </a:t>
            </a:r>
            <a:r>
              <a:rPr lang="en-IN" sz="3200" b="1" dirty="0" smtClean="0"/>
              <a:t>preliminary analysis of risks</a:t>
            </a:r>
          </a:p>
          <a:p>
            <a:pPr algn="just"/>
            <a:r>
              <a:rPr lang="en-IN" sz="3200" dirty="0" smtClean="0"/>
              <a:t>Make an outline of project </a:t>
            </a:r>
            <a:r>
              <a:rPr lang="en-IN" sz="3200" b="1" dirty="0" smtClean="0"/>
              <a:t>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24"/>
            <a:ext cx="7772400" cy="11430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Need for project formulation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Selection of appropriate </a:t>
            </a:r>
            <a:r>
              <a:rPr lang="en-US" sz="3200" b="1" dirty="0" smtClean="0"/>
              <a:t>technology</a:t>
            </a:r>
          </a:p>
          <a:p>
            <a:r>
              <a:rPr lang="en-US" sz="3200" dirty="0" smtClean="0"/>
              <a:t>Influence of </a:t>
            </a:r>
            <a:r>
              <a:rPr lang="en-US" sz="3200" b="1" dirty="0" smtClean="0"/>
              <a:t>external economies</a:t>
            </a:r>
          </a:p>
          <a:p>
            <a:r>
              <a:rPr lang="en-US" sz="3200" b="1" dirty="0" smtClean="0"/>
              <a:t>Resource</a:t>
            </a:r>
            <a:r>
              <a:rPr lang="en-US" sz="3200" dirty="0" smtClean="0"/>
              <a:t> mobilization</a:t>
            </a:r>
          </a:p>
          <a:p>
            <a:r>
              <a:rPr lang="en-US" sz="3200" dirty="0" smtClean="0"/>
              <a:t>Knowledge about </a:t>
            </a:r>
            <a:r>
              <a:rPr lang="en-US" sz="3200" b="1" dirty="0" smtClean="0"/>
              <a:t>government regulations</a:t>
            </a:r>
          </a:p>
          <a:p>
            <a:r>
              <a:rPr lang="en-US" sz="3200" dirty="0" smtClean="0"/>
              <a:t>Lack of technically </a:t>
            </a:r>
            <a:r>
              <a:rPr lang="en-US" sz="3200" b="1" dirty="0" smtClean="0"/>
              <a:t>qualified personnel</a:t>
            </a:r>
            <a:endParaRPr lang="en-IN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2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/>
              <a:t>Significance of project formulation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Project report is like a roadmap</a:t>
            </a:r>
          </a:p>
          <a:p>
            <a:pPr lvl="1" algn="just"/>
            <a:r>
              <a:rPr lang="en-US" sz="3000" dirty="0" smtClean="0"/>
              <a:t>Identifies goals</a:t>
            </a:r>
          </a:p>
          <a:p>
            <a:pPr lvl="1" algn="just"/>
            <a:r>
              <a:rPr lang="en-US" sz="3000" dirty="0" smtClean="0"/>
              <a:t>Enables entrepreneur to move in right direction</a:t>
            </a:r>
          </a:p>
          <a:p>
            <a:pPr lvl="1" algn="just">
              <a:buNone/>
            </a:pPr>
            <a:endParaRPr lang="en-US" sz="3000" dirty="0" smtClean="0"/>
          </a:p>
          <a:p>
            <a:pPr algn="just"/>
            <a:r>
              <a:rPr lang="en-US" sz="3200" dirty="0" smtClean="0"/>
              <a:t>A</a:t>
            </a:r>
            <a:r>
              <a:rPr lang="en-US" sz="3200" b="1" dirty="0" smtClean="0"/>
              <a:t>ttracts lenders and investors</a:t>
            </a:r>
          </a:p>
          <a:p>
            <a:pPr lvl="1" algn="just"/>
            <a:r>
              <a:rPr lang="en-US" sz="3000" dirty="0" smtClean="0"/>
              <a:t>Helps in applying for financial institution</a:t>
            </a:r>
          </a:p>
          <a:p>
            <a:pPr lvl="1" algn="just"/>
            <a:r>
              <a:rPr lang="en-US" sz="3000" dirty="0" smtClean="0"/>
              <a:t>Quality of firm’s report weighs in decision to lend or invest funds</a:t>
            </a:r>
          </a:p>
          <a:p>
            <a:endParaRPr lang="en-IN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631828"/>
            <a:ext cx="8329642" cy="654032"/>
          </a:xfrm>
        </p:spPr>
        <p:txBody>
          <a:bodyPr>
            <a:noAutofit/>
          </a:bodyPr>
          <a:lstStyle/>
          <a:p>
            <a:r>
              <a:rPr lang="en-US" b="1" dirty="0" smtClean="0"/>
              <a:t>Formulation of a project report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928670"/>
            <a:ext cx="8572560" cy="5643602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endParaRPr lang="en-US" sz="48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4800" dirty="0" smtClean="0"/>
              <a:t>Project report is a written statement of what an entrepreneur proposes to take up. </a:t>
            </a:r>
            <a:endParaRPr lang="en-IN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06" y="-71462"/>
            <a:ext cx="928694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CONTENTS OF A GOOD PROJECT REPORT</a:t>
            </a:r>
            <a:endParaRPr lang="en-IN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42844" y="1447800"/>
            <a:ext cx="4143404" cy="4572000"/>
          </a:xfrm>
        </p:spPr>
        <p:txBody>
          <a:bodyPr/>
          <a:lstStyle/>
          <a:p>
            <a:r>
              <a:rPr lang="en-US" dirty="0" smtClean="0"/>
              <a:t>General information</a:t>
            </a:r>
          </a:p>
          <a:p>
            <a:r>
              <a:rPr lang="en-US" dirty="0" smtClean="0"/>
              <a:t>Promoter</a:t>
            </a:r>
          </a:p>
          <a:p>
            <a:r>
              <a:rPr lang="en-US" dirty="0" smtClean="0"/>
              <a:t>Location</a:t>
            </a:r>
          </a:p>
          <a:p>
            <a:r>
              <a:rPr lang="en-US" dirty="0" smtClean="0"/>
              <a:t>Land and building</a:t>
            </a:r>
          </a:p>
          <a:p>
            <a:r>
              <a:rPr lang="en-US" dirty="0" smtClean="0"/>
              <a:t>Plant and machinery</a:t>
            </a:r>
          </a:p>
          <a:p>
            <a:r>
              <a:rPr lang="en-US" dirty="0" smtClean="0"/>
              <a:t>Production process</a:t>
            </a:r>
          </a:p>
          <a:p>
            <a:r>
              <a:rPr lang="en-US" dirty="0" smtClean="0"/>
              <a:t>Utilities</a:t>
            </a:r>
          </a:p>
          <a:p>
            <a:r>
              <a:rPr lang="en-US" dirty="0" smtClean="0"/>
              <a:t>Transport and communication</a:t>
            </a:r>
          </a:p>
          <a:p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214810" y="1447800"/>
            <a:ext cx="4929190" cy="4572000"/>
          </a:xfrm>
        </p:spPr>
        <p:txBody>
          <a:bodyPr/>
          <a:lstStyle/>
          <a:p>
            <a:r>
              <a:rPr lang="en-US" dirty="0" smtClean="0"/>
              <a:t>Raw material</a:t>
            </a:r>
          </a:p>
          <a:p>
            <a:r>
              <a:rPr lang="en-US" dirty="0" smtClean="0"/>
              <a:t>Manpower</a:t>
            </a:r>
          </a:p>
          <a:p>
            <a:r>
              <a:rPr lang="en-US" dirty="0" smtClean="0"/>
              <a:t>Product</a:t>
            </a:r>
          </a:p>
          <a:p>
            <a:r>
              <a:rPr lang="en-US" dirty="0" smtClean="0"/>
              <a:t>Market</a:t>
            </a:r>
          </a:p>
          <a:p>
            <a:r>
              <a:rPr lang="en-US" dirty="0" smtClean="0"/>
              <a:t>Requirement of working capital</a:t>
            </a:r>
          </a:p>
          <a:p>
            <a:r>
              <a:rPr lang="en-US" dirty="0" smtClean="0"/>
              <a:t>Cost of production and profitability</a:t>
            </a:r>
          </a:p>
          <a:p>
            <a:r>
              <a:rPr lang="en-US" dirty="0" smtClean="0"/>
              <a:t>Break even analysis</a:t>
            </a:r>
          </a:p>
          <a:p>
            <a:r>
              <a:rPr lang="en-US" dirty="0" smtClean="0"/>
              <a:t>Schedule of implementation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46076"/>
            <a:ext cx="8858280" cy="654032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STAGES OF PROJECT FORMULATION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572560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1) </a:t>
            </a:r>
            <a:r>
              <a:rPr lang="en-US" sz="4000" b="1" dirty="0" smtClean="0"/>
              <a:t>General information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Bio-data of promoter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Industry profile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Constitution and organization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Product details</a:t>
            </a:r>
          </a:p>
          <a:p>
            <a:pPr lvl="1">
              <a:buFont typeface="Arial" pitchFamily="34" charset="0"/>
              <a:buChar char="•"/>
            </a:pPr>
            <a:endParaRPr lang="en-IN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03200"/>
            <a:ext cx="8858280" cy="654032"/>
          </a:xfrm>
        </p:spPr>
        <p:txBody>
          <a:bodyPr>
            <a:noAutofit/>
          </a:bodyPr>
          <a:lstStyle/>
          <a:p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928670"/>
            <a:ext cx="8572560" cy="56436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600" b="1" dirty="0" smtClean="0"/>
              <a:t>2) Project description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Site 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Physical infrastructure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Utilities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Pollution control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Communication system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Transport facilities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Other common facilities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Production process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Machinery and equipment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Capacity of the plant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Technology selected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Research and Development</a:t>
            </a:r>
          </a:p>
          <a:p>
            <a:pPr lvl="1">
              <a:buFont typeface="Arial" pitchFamily="34" charset="0"/>
              <a:buChar char="•"/>
            </a:pP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endParaRPr lang="en-IN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03200"/>
            <a:ext cx="8858280" cy="654032"/>
          </a:xfrm>
        </p:spPr>
        <p:txBody>
          <a:bodyPr>
            <a:noAutofit/>
          </a:bodyPr>
          <a:lstStyle/>
          <a:p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928670"/>
            <a:ext cx="8572560" cy="564360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3200" b="1" dirty="0" smtClean="0"/>
              <a:t>3) Market potential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200" dirty="0" smtClean="0"/>
              <a:t>Marketing strategy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200" dirty="0" smtClean="0"/>
              <a:t>After-sales service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200" dirty="0" smtClean="0"/>
              <a:t>Transportation</a:t>
            </a:r>
          </a:p>
          <a:p>
            <a:pPr lvl="1" algn="just">
              <a:buNone/>
            </a:pPr>
            <a:endParaRPr lang="en-US" sz="2800" dirty="0" smtClean="0"/>
          </a:p>
          <a:p>
            <a:pPr marL="228600" lvl="1" algn="just">
              <a:buNone/>
            </a:pPr>
            <a:r>
              <a:rPr lang="en-US" sz="3200" b="1" dirty="0" smtClean="0"/>
              <a:t>4) Capital costs and sources of finance</a:t>
            </a:r>
          </a:p>
          <a:p>
            <a:pPr marL="627063" lvl="1" indent="-260350" algn="just">
              <a:spcBef>
                <a:spcPts val="58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/>
              <a:t>Estimate of capital items</a:t>
            </a:r>
          </a:p>
          <a:p>
            <a:pPr marL="627063" lvl="1" indent="-260350" algn="just">
              <a:spcBef>
                <a:spcPts val="58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/>
              <a:t>Owner’s funds</a:t>
            </a:r>
          </a:p>
          <a:p>
            <a:pPr marL="627063" lvl="1" indent="-260350" algn="just">
              <a:spcBef>
                <a:spcPts val="58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/>
              <a:t>Funds from banks, financial institutions</a:t>
            </a:r>
          </a:p>
          <a:p>
            <a:pPr marL="627063" lvl="1" indent="-260350" algn="just">
              <a:spcBef>
                <a:spcPts val="580"/>
              </a:spcBef>
              <a:buClr>
                <a:schemeClr val="accent1"/>
              </a:buClr>
              <a:buNone/>
            </a:pPr>
            <a:endParaRPr lang="en-US" sz="2800" dirty="0" smtClean="0"/>
          </a:p>
          <a:p>
            <a:pPr marL="81280" indent="-355600" algn="just">
              <a:buNone/>
            </a:pPr>
            <a:r>
              <a:rPr lang="en-US" sz="3200" b="1" dirty="0" smtClean="0"/>
              <a:t>6) Assessment of working capital requirements</a:t>
            </a:r>
          </a:p>
          <a:p>
            <a:pPr marL="228600" lvl="1">
              <a:buNone/>
            </a:pPr>
            <a:endParaRPr lang="en-US" sz="3200" b="1" dirty="0" smtClean="0"/>
          </a:p>
          <a:p>
            <a:pPr marL="228600" lvl="1" algn="just">
              <a:buNone/>
            </a:pPr>
            <a:endParaRPr lang="en-US" sz="3600" b="1" dirty="0" smtClean="0"/>
          </a:p>
          <a:p>
            <a:pPr marL="228600" lvl="1" algn="just">
              <a:buNone/>
            </a:pPr>
            <a:endParaRPr lang="en-US" sz="3600" b="1" dirty="0" smtClean="0"/>
          </a:p>
          <a:p>
            <a:pPr lvl="1" algn="just">
              <a:buFont typeface="Arial" pitchFamily="34" charset="0"/>
              <a:buChar char="•"/>
            </a:pPr>
            <a:endParaRPr lang="en-US" sz="3200" dirty="0" smtClean="0"/>
          </a:p>
          <a:p>
            <a:pPr lvl="1" algn="just">
              <a:buFont typeface="Arial" pitchFamily="34" charset="0"/>
              <a:buChar char="•"/>
            </a:pPr>
            <a:endParaRPr lang="en-US" sz="3200" dirty="0" smtClean="0"/>
          </a:p>
          <a:p>
            <a:pPr lvl="1" algn="just">
              <a:buFont typeface="Arial" pitchFamily="34" charset="0"/>
              <a:buChar char="•"/>
            </a:pPr>
            <a:endParaRPr lang="en-US" sz="3200" dirty="0" smtClean="0"/>
          </a:p>
          <a:p>
            <a:pPr lvl="1" algn="just">
              <a:buFont typeface="Arial" pitchFamily="34" charset="0"/>
              <a:buChar char="•"/>
            </a:pPr>
            <a:endParaRPr lang="en-IN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03200"/>
            <a:ext cx="8858280" cy="654032"/>
          </a:xfrm>
        </p:spPr>
        <p:txBody>
          <a:bodyPr>
            <a:noAutofit/>
          </a:bodyPr>
          <a:lstStyle/>
          <a:p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928670"/>
            <a:ext cx="8572560" cy="56436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600" b="1" dirty="0" smtClean="0"/>
              <a:t>7) Other financial aspects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200" dirty="0" smtClean="0"/>
              <a:t>Profit and loss account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200" dirty="0" smtClean="0"/>
              <a:t>Balance sheet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200" dirty="0" smtClean="0"/>
              <a:t>Break-even analysis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200" dirty="0" smtClean="0"/>
              <a:t>Cash flow statement</a:t>
            </a:r>
          </a:p>
          <a:p>
            <a:pPr lvl="1" algn="just">
              <a:buNone/>
            </a:pPr>
            <a:r>
              <a:rPr lang="en-US" sz="3200" dirty="0" smtClean="0"/>
              <a:t>			F</a:t>
            </a:r>
          </a:p>
          <a:p>
            <a:pPr lvl="1" algn="just">
              <a:buNone/>
            </a:pPr>
            <a:r>
              <a:rPr lang="en-US" sz="3200" dirty="0" smtClean="0"/>
              <a:t>               S-V</a:t>
            </a:r>
          </a:p>
          <a:p>
            <a:pPr lvl="1" algn="just">
              <a:buNone/>
            </a:pPr>
            <a:r>
              <a:rPr lang="en-US" sz="3200" dirty="0" smtClean="0"/>
              <a:t>F = Fixed cost</a:t>
            </a:r>
          </a:p>
          <a:p>
            <a:pPr lvl="1" algn="just">
              <a:buNone/>
            </a:pPr>
            <a:r>
              <a:rPr lang="en-US" sz="3200" dirty="0" smtClean="0"/>
              <a:t>S = Sales projected</a:t>
            </a:r>
          </a:p>
          <a:p>
            <a:pPr lvl="1" algn="just">
              <a:buNone/>
            </a:pPr>
            <a:r>
              <a:rPr lang="en-US" sz="3200" dirty="0" smtClean="0"/>
              <a:t>V = Variable costs</a:t>
            </a:r>
          </a:p>
          <a:p>
            <a:pPr lvl="1" algn="just">
              <a:buFont typeface="Arial" pitchFamily="34" charset="0"/>
              <a:buChar char="•"/>
            </a:pPr>
            <a:endParaRPr lang="en-IN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928794" y="4214818"/>
            <a:ext cx="78581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85786" y="3929066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BEP  = </a:t>
            </a:r>
            <a:endParaRPr lang="en-IN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786050" y="3929066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 100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09536"/>
            <a:ext cx="8229600" cy="1219200"/>
          </a:xfrm>
        </p:spPr>
        <p:txBody>
          <a:bodyPr>
            <a:normAutofit/>
          </a:bodyPr>
          <a:lstStyle/>
          <a:p>
            <a:r>
              <a:rPr sz="4400" b="1" smtClean="0"/>
              <a:t>PROJECT IDENTIFICATION</a:t>
            </a:r>
            <a:endParaRPr lang="en-IN" sz="44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786478"/>
          </a:xfrm>
        </p:spPr>
        <p:txBody>
          <a:bodyPr>
            <a:normAutofit/>
          </a:bodyPr>
          <a:lstStyle/>
          <a:p>
            <a:pPr algn="just"/>
            <a:endParaRPr lang="en-US" sz="3600" dirty="0" smtClean="0"/>
          </a:p>
          <a:p>
            <a:pPr algn="just"/>
            <a:r>
              <a:rPr lang="en-US" sz="3600" dirty="0" smtClean="0"/>
              <a:t>Project identification starts with generation of a </a:t>
            </a:r>
            <a:r>
              <a:rPr lang="en-US" sz="3600" b="1" dirty="0" smtClean="0"/>
              <a:t>product idea.</a:t>
            </a:r>
          </a:p>
          <a:p>
            <a:pPr algn="just"/>
            <a:endParaRPr lang="en-US" sz="3600" dirty="0" smtClean="0"/>
          </a:p>
          <a:p>
            <a:pPr algn="just"/>
            <a:r>
              <a:rPr lang="en-US" sz="3600" dirty="0" smtClean="0"/>
              <a:t>In order to select a most promising project, the entrepreneur needs to generate few ideas about the possible projects he/she can undertake.</a:t>
            </a:r>
          </a:p>
          <a:p>
            <a:pPr algn="just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03200"/>
            <a:ext cx="8858280" cy="654032"/>
          </a:xfrm>
        </p:spPr>
        <p:txBody>
          <a:bodyPr>
            <a:noAutofit/>
          </a:bodyPr>
          <a:lstStyle/>
          <a:p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928670"/>
            <a:ext cx="8572560" cy="56436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600" b="1" dirty="0" smtClean="0"/>
              <a:t>7) Economic and social variables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000" dirty="0" smtClean="0"/>
              <a:t>Employment generation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000" dirty="0" smtClean="0"/>
              <a:t>Import substitution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000" dirty="0" smtClean="0"/>
              <a:t>Ancillarisation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000" dirty="0" smtClean="0"/>
              <a:t>Exports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000" dirty="0" smtClean="0"/>
              <a:t>Local resource utilization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000" dirty="0" smtClean="0"/>
              <a:t>Development of the area</a:t>
            </a:r>
          </a:p>
          <a:p>
            <a:pPr lvl="1" algn="just">
              <a:buNone/>
            </a:pPr>
            <a:endParaRPr lang="en-US" sz="3000" dirty="0" smtClean="0"/>
          </a:p>
          <a:p>
            <a:pPr marL="228600" lvl="1" algn="just">
              <a:buNone/>
            </a:pPr>
            <a:r>
              <a:rPr lang="en-US" sz="3200" b="1" dirty="0" smtClean="0"/>
              <a:t>8) Project Implementation</a:t>
            </a:r>
          </a:p>
          <a:p>
            <a:pPr marL="502920" lvl="2" algn="just">
              <a:buFont typeface="Arial" pitchFamily="34" charset="0"/>
              <a:buChar char="•"/>
            </a:pPr>
            <a:r>
              <a:rPr lang="en-US" sz="2800" dirty="0" smtClean="0"/>
              <a:t>Time -table</a:t>
            </a:r>
          </a:p>
          <a:p>
            <a:pPr lvl="2" algn="just">
              <a:buFont typeface="Arial" pitchFamily="34" charset="0"/>
              <a:buChar char="•"/>
            </a:pPr>
            <a:endParaRPr lang="en-I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Implementation schedule</a:t>
            </a:r>
            <a:endParaRPr lang="en-IN" sz="4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57160" y="1447800"/>
          <a:ext cx="8329641" cy="4886960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2428890"/>
                <a:gridCol w="655639"/>
                <a:gridCol w="655639"/>
                <a:gridCol w="655639"/>
                <a:gridCol w="655639"/>
                <a:gridCol w="655639"/>
                <a:gridCol w="655639"/>
                <a:gridCol w="655639"/>
                <a:gridCol w="655639"/>
                <a:gridCol w="6556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Tasks </a:t>
                      </a:r>
                      <a:r>
                        <a:rPr lang="en-IN" dirty="0" smtClean="0"/>
                        <a:t>\</a:t>
                      </a:r>
                      <a:r>
                        <a:rPr lang="en-IN" baseline="0" dirty="0" smtClean="0"/>
                        <a:t> Months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Formulation of project report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Application</a:t>
                      </a:r>
                      <a:r>
                        <a:rPr lang="en-US" baseline="0" dirty="0" smtClean="0"/>
                        <a:t> of term loan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 Sanction</a:t>
                      </a:r>
                      <a:r>
                        <a:rPr lang="en-US" baseline="0" dirty="0" smtClean="0"/>
                        <a:t> of loan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 Possession of 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 Constructio</a:t>
                      </a:r>
                      <a:r>
                        <a:rPr lang="en-US" baseline="0" dirty="0" smtClean="0"/>
                        <a:t>n of building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 Power and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7. Placing order for machinery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8. Manpower recruitment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9. Trial</a:t>
                      </a:r>
                      <a:r>
                        <a:rPr lang="en-US" baseline="0" dirty="0" smtClean="0"/>
                        <a:t> production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10. Commencement of commercial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631828"/>
            <a:ext cx="8858280" cy="65403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PLANNING COMMISION GUIDELINES FOR  FORMULATING A PROJECT REPORT</a:t>
            </a:r>
            <a:endParaRPr lang="en-IN" sz="36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285750" y="1285875"/>
          <a:ext cx="8572500" cy="5286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654032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SPECIMEN OF A PROJECT REPORT</a:t>
            </a:r>
            <a:endParaRPr lang="en-IN" sz="4400" b="1" dirty="0"/>
          </a:p>
        </p:txBody>
      </p:sp>
      <p:pic>
        <p:nvPicPr>
          <p:cNvPr id="4" name="Picture 3" descr="IMG_20170212_1640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857232"/>
            <a:ext cx="6041253" cy="600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 descr="IMG_20170212_1641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214290"/>
            <a:ext cx="5572164" cy="6422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-142900"/>
            <a:ext cx="8643998" cy="11430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Network Analysis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928670"/>
            <a:ext cx="8643998" cy="571504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 </a:t>
            </a:r>
            <a:r>
              <a:rPr lang="en-US" b="1" dirty="0" smtClean="0"/>
              <a:t>network </a:t>
            </a:r>
            <a:r>
              <a:rPr lang="en-US" dirty="0" smtClean="0"/>
              <a:t>is a set of symbols connected with each other with a sequential relationship with each step making the completion of a project/event.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There is a need for deciding the sequential order of activities in order to complete the project/event in minimal time with limited resources called </a:t>
            </a:r>
            <a:r>
              <a:rPr lang="en-US" b="1" dirty="0" smtClean="0"/>
              <a:t>project scheduling. </a:t>
            </a:r>
          </a:p>
          <a:p>
            <a:endParaRPr lang="en-US" dirty="0" smtClean="0"/>
          </a:p>
          <a:p>
            <a:r>
              <a:rPr lang="en-US" dirty="0" smtClean="0"/>
              <a:t>Programme Evaluation and review Technique(PERT)</a:t>
            </a:r>
          </a:p>
          <a:p>
            <a:r>
              <a:rPr lang="en-US" dirty="0" smtClean="0"/>
              <a:t>Critical Path Method(CPM)</a:t>
            </a:r>
          </a:p>
          <a:p>
            <a:r>
              <a:rPr lang="en-US" dirty="0" smtClean="0"/>
              <a:t>Graphical Evaluation and Review Technique(GERT)</a:t>
            </a:r>
          </a:p>
          <a:p>
            <a:r>
              <a:rPr lang="en-US" dirty="0" smtClean="0"/>
              <a:t>Workshop Analysis Scheduling Programme(WASP)</a:t>
            </a:r>
          </a:p>
          <a:p>
            <a:r>
              <a:rPr lang="en-US" dirty="0" smtClean="0"/>
              <a:t>Line of balance(LOB)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-142900"/>
            <a:ext cx="8643998" cy="1143000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/>
              <a:t>Common errors in project formulation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928670"/>
            <a:ext cx="8643998" cy="5715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600" dirty="0" smtClean="0"/>
              <a:t>Product selection</a:t>
            </a:r>
          </a:p>
          <a:p>
            <a:pPr algn="just">
              <a:lnSpc>
                <a:spcPct val="150000"/>
              </a:lnSpc>
            </a:pPr>
            <a:r>
              <a:rPr lang="en-US" sz="3600" dirty="0" smtClean="0"/>
              <a:t>Capacity utilization estimates</a:t>
            </a:r>
          </a:p>
          <a:p>
            <a:pPr algn="just">
              <a:lnSpc>
                <a:spcPct val="150000"/>
              </a:lnSpc>
            </a:pPr>
            <a:r>
              <a:rPr lang="en-US" sz="3600" dirty="0" smtClean="0"/>
              <a:t>Market study</a:t>
            </a:r>
          </a:p>
          <a:p>
            <a:pPr algn="just">
              <a:lnSpc>
                <a:spcPct val="150000"/>
              </a:lnSpc>
            </a:pPr>
            <a:r>
              <a:rPr lang="en-US" sz="3600" dirty="0" smtClean="0"/>
              <a:t>Technology selection</a:t>
            </a:r>
          </a:p>
          <a:p>
            <a:pPr algn="just">
              <a:lnSpc>
                <a:spcPct val="150000"/>
              </a:lnSpc>
            </a:pPr>
            <a:r>
              <a:rPr lang="en-US" sz="3600" dirty="0" smtClean="0"/>
              <a:t>Location selection</a:t>
            </a:r>
          </a:p>
          <a:p>
            <a:pPr algn="just">
              <a:lnSpc>
                <a:spcPct val="150000"/>
              </a:lnSpc>
            </a:pPr>
            <a:r>
              <a:rPr lang="en-US" sz="3600" dirty="0" smtClean="0"/>
              <a:t>Selection of ownership form</a:t>
            </a:r>
            <a:endParaRPr lang="en-IN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28596" y="214290"/>
            <a:ext cx="8229600" cy="61436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200" b="1" dirty="0" smtClean="0"/>
              <a:t>Internal and External sources of project ideas </a:t>
            </a:r>
          </a:p>
          <a:p>
            <a:pPr algn="just">
              <a:buNone/>
            </a:pPr>
            <a:endParaRPr lang="en-US" sz="1600" b="1" dirty="0" smtClean="0"/>
          </a:p>
          <a:p>
            <a:pPr lvl="1" algn="just"/>
            <a:r>
              <a:rPr lang="en-US" sz="2600" dirty="0" smtClean="0"/>
              <a:t>Knowledge of potential </a:t>
            </a:r>
            <a:r>
              <a:rPr lang="en-US" sz="2600" b="1" dirty="0" smtClean="0"/>
              <a:t>customer needs</a:t>
            </a:r>
          </a:p>
          <a:p>
            <a:pPr lvl="1" algn="just"/>
            <a:r>
              <a:rPr lang="en-US" sz="2600" dirty="0" smtClean="0"/>
              <a:t>Watching emerging </a:t>
            </a:r>
            <a:r>
              <a:rPr lang="en-US" sz="2600" b="1" dirty="0" smtClean="0"/>
              <a:t>trends  of demand</a:t>
            </a:r>
          </a:p>
          <a:p>
            <a:pPr lvl="1" algn="just"/>
            <a:r>
              <a:rPr lang="en-US" sz="2600" dirty="0" smtClean="0"/>
              <a:t>Scope for producing </a:t>
            </a:r>
            <a:r>
              <a:rPr lang="en-US" sz="2600" b="1" dirty="0" smtClean="0"/>
              <a:t>substitute product</a:t>
            </a:r>
          </a:p>
          <a:p>
            <a:pPr lvl="1" algn="just"/>
            <a:r>
              <a:rPr lang="en-US" sz="2600" dirty="0" smtClean="0"/>
              <a:t>Going through </a:t>
            </a:r>
            <a:r>
              <a:rPr lang="en-US" sz="2600" b="1" dirty="0" smtClean="0"/>
              <a:t>professional magazines</a:t>
            </a:r>
          </a:p>
          <a:p>
            <a:pPr lvl="1" algn="just"/>
            <a:r>
              <a:rPr lang="en-US" sz="2600" b="1" dirty="0" smtClean="0"/>
              <a:t>Success stories</a:t>
            </a:r>
            <a:r>
              <a:rPr lang="en-US" sz="2600" dirty="0" smtClean="0"/>
              <a:t> of entrepreneurs</a:t>
            </a:r>
          </a:p>
          <a:p>
            <a:pPr lvl="1" algn="just"/>
            <a:r>
              <a:rPr lang="en-US" sz="2600" b="1" dirty="0" smtClean="0"/>
              <a:t>Visits</a:t>
            </a:r>
            <a:r>
              <a:rPr lang="en-US" sz="2600" dirty="0" smtClean="0"/>
              <a:t> to trade fairs, exhibitions</a:t>
            </a:r>
          </a:p>
          <a:p>
            <a:pPr lvl="1" algn="just"/>
            <a:r>
              <a:rPr lang="en-US" sz="2600" b="1" dirty="0" smtClean="0"/>
              <a:t>Meeting government agencies</a:t>
            </a:r>
          </a:p>
          <a:p>
            <a:pPr lvl="1" algn="just"/>
            <a:r>
              <a:rPr lang="en-US" sz="2600" b="1" dirty="0" smtClean="0"/>
              <a:t>Ideas given by experts</a:t>
            </a:r>
          </a:p>
          <a:p>
            <a:pPr lvl="1" algn="just"/>
            <a:r>
              <a:rPr lang="en-US" sz="2600" b="1" dirty="0" smtClean="0"/>
              <a:t>Knowledge on government policies</a:t>
            </a:r>
            <a:r>
              <a:rPr lang="en-US" sz="2600" dirty="0" smtClean="0"/>
              <a:t>, concessions, incentives</a:t>
            </a:r>
          </a:p>
          <a:p>
            <a:pPr lvl="1" algn="just"/>
            <a:r>
              <a:rPr lang="en-US" sz="2600" b="1" dirty="0" smtClean="0"/>
              <a:t>New product </a:t>
            </a:r>
            <a:r>
              <a:rPr lang="en-US" sz="2600" dirty="0" smtClean="0"/>
              <a:t>introduced</a:t>
            </a:r>
            <a:r>
              <a:rPr lang="en-US" sz="2600" b="1" dirty="0" smtClean="0"/>
              <a:t> by competitor</a:t>
            </a:r>
          </a:p>
          <a:p>
            <a:pPr lvl="1" algn="just"/>
            <a:endParaRPr lang="en-IN" sz="2600" b="1" dirty="0" smtClean="0"/>
          </a:p>
          <a:p>
            <a:pPr algn="just"/>
            <a:endParaRPr lang="en-IN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38098"/>
            <a:ext cx="8229600" cy="1219200"/>
          </a:xfrm>
        </p:spPr>
        <p:txBody>
          <a:bodyPr>
            <a:normAutofit/>
          </a:bodyPr>
          <a:lstStyle/>
          <a:p>
            <a:r>
              <a:rPr lang="en-IN" sz="4400" b="1" dirty="0" smtClean="0"/>
              <a:t>Project identification</a:t>
            </a:r>
            <a:endParaRPr lang="en-IN" sz="44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229600" cy="5786478"/>
          </a:xfrm>
        </p:spPr>
        <p:txBody>
          <a:bodyPr>
            <a:normAutofit/>
          </a:bodyPr>
          <a:lstStyle/>
          <a:p>
            <a:pPr algn="just"/>
            <a:endParaRPr lang="en-US" sz="3600" dirty="0" smtClean="0"/>
          </a:p>
          <a:p>
            <a:pPr algn="just"/>
            <a:endParaRPr lang="en-US" sz="3600" dirty="0" smtClean="0"/>
          </a:p>
          <a:p>
            <a:pPr algn="just"/>
            <a:r>
              <a:rPr lang="en-US" sz="3600" dirty="0" smtClean="0"/>
              <a:t>All the sources put together may give ideas about the </a:t>
            </a:r>
            <a:r>
              <a:rPr lang="en-US" sz="3600" b="1" dirty="0" smtClean="0"/>
              <a:t>possible project </a:t>
            </a:r>
            <a:r>
              <a:rPr lang="en-US" sz="3600" dirty="0" smtClean="0"/>
              <a:t>to be examined as the final project –which is described as </a:t>
            </a:r>
            <a:r>
              <a:rPr lang="en-US" sz="3600" b="1" i="1" dirty="0" smtClean="0"/>
              <a:t>‘Opportunity scanning and identification’.</a:t>
            </a:r>
          </a:p>
          <a:p>
            <a:pPr algn="just"/>
            <a:endParaRPr lang="en-IN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628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600" b="1" dirty="0" smtClean="0"/>
              <a:t>Criteria for identifying a project</a:t>
            </a:r>
          </a:p>
          <a:p>
            <a:pPr algn="just">
              <a:buNone/>
            </a:pPr>
            <a:endParaRPr lang="en-US" sz="1400" b="1" dirty="0" smtClean="0"/>
          </a:p>
          <a:p>
            <a:pPr lvl="1" algn="just"/>
            <a:r>
              <a:rPr lang="en-US" sz="2600" dirty="0" smtClean="0"/>
              <a:t>Investment size</a:t>
            </a:r>
          </a:p>
          <a:p>
            <a:pPr lvl="1" algn="just"/>
            <a:endParaRPr lang="en-US" sz="2600" dirty="0" smtClean="0"/>
          </a:p>
          <a:p>
            <a:pPr lvl="1" algn="just"/>
            <a:r>
              <a:rPr lang="en-US" sz="2600" dirty="0" smtClean="0"/>
              <a:t>Location</a:t>
            </a:r>
          </a:p>
          <a:p>
            <a:pPr lvl="1" algn="just"/>
            <a:endParaRPr lang="en-US" sz="2600" dirty="0" smtClean="0"/>
          </a:p>
          <a:p>
            <a:pPr lvl="1" algn="just"/>
            <a:r>
              <a:rPr lang="en-US" sz="2600" dirty="0" smtClean="0"/>
              <a:t>Technology</a:t>
            </a:r>
          </a:p>
          <a:p>
            <a:pPr lvl="1" algn="just"/>
            <a:endParaRPr lang="en-US" sz="2600" dirty="0" smtClean="0"/>
          </a:p>
          <a:p>
            <a:pPr lvl="1" algn="just"/>
            <a:r>
              <a:rPr lang="en-US" sz="2600" dirty="0" smtClean="0"/>
              <a:t>Equipment</a:t>
            </a:r>
          </a:p>
          <a:p>
            <a:pPr lvl="1" algn="just"/>
            <a:endParaRPr lang="en-US" sz="2600" dirty="0" smtClean="0"/>
          </a:p>
          <a:p>
            <a:pPr lvl="1" algn="just"/>
            <a:r>
              <a:rPr lang="en-US" sz="2600" dirty="0" smtClean="0"/>
              <a:t>Marketing</a:t>
            </a:r>
          </a:p>
          <a:p>
            <a:pPr lvl="1" algn="just"/>
            <a:endParaRPr lang="en-IN" sz="2600" b="1" dirty="0" smtClean="0"/>
          </a:p>
          <a:p>
            <a:pPr algn="just"/>
            <a:endParaRPr lang="en-IN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635798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600" b="1" dirty="0" smtClean="0"/>
              <a:t>Importance of project identification</a:t>
            </a:r>
          </a:p>
          <a:p>
            <a:pPr lvl="1" algn="just"/>
            <a:endParaRPr lang="en-US" sz="1050" dirty="0" smtClean="0"/>
          </a:p>
          <a:p>
            <a:pPr lvl="1" algn="just"/>
            <a:r>
              <a:rPr lang="en-US" sz="2600" dirty="0" smtClean="0"/>
              <a:t>Catalyst agents of economic development</a:t>
            </a:r>
          </a:p>
          <a:p>
            <a:pPr lvl="1" algn="just"/>
            <a:r>
              <a:rPr lang="en-US" sz="2600" dirty="0" smtClean="0"/>
              <a:t>Initiate development – Employment and income generation</a:t>
            </a:r>
          </a:p>
          <a:p>
            <a:pPr lvl="1" algn="just"/>
            <a:r>
              <a:rPr lang="en-US" sz="2600" dirty="0" smtClean="0"/>
              <a:t>Long term benefits</a:t>
            </a:r>
          </a:p>
          <a:p>
            <a:pPr lvl="1" algn="just"/>
            <a:r>
              <a:rPr lang="en-US" sz="2600" dirty="0" smtClean="0"/>
              <a:t>Framework for future activities of enterprise</a:t>
            </a:r>
          </a:p>
          <a:p>
            <a:pPr lvl="1" algn="just"/>
            <a:r>
              <a:rPr lang="en-US" sz="2600" dirty="0" smtClean="0"/>
              <a:t>Involve Financial outlays</a:t>
            </a:r>
          </a:p>
          <a:p>
            <a:pPr lvl="1" algn="just"/>
            <a:r>
              <a:rPr lang="en-US" sz="2600" dirty="0" smtClean="0"/>
              <a:t>Initiate development of basic infrastructure and environment</a:t>
            </a:r>
          </a:p>
          <a:p>
            <a:pPr lvl="1" algn="just"/>
            <a:r>
              <a:rPr lang="en-US" sz="2600" dirty="0" smtClean="0"/>
              <a:t>Brings necessary changes in society</a:t>
            </a:r>
          </a:p>
          <a:p>
            <a:pPr lvl="1" algn="just"/>
            <a:r>
              <a:rPr lang="en-US" sz="2600" dirty="0" smtClean="0"/>
              <a:t>Accelerate process of socio-cultural development</a:t>
            </a:r>
          </a:p>
          <a:p>
            <a:pPr lvl="1" algn="just"/>
            <a:endParaRPr lang="en-IN" sz="2600" b="1" dirty="0" smtClean="0"/>
          </a:p>
          <a:p>
            <a:pPr algn="just"/>
            <a:endParaRPr lang="en-IN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4778"/>
            <a:ext cx="8229600" cy="1219200"/>
          </a:xfrm>
        </p:spPr>
        <p:txBody>
          <a:bodyPr>
            <a:normAutofit/>
          </a:bodyPr>
          <a:lstStyle/>
          <a:p>
            <a:r>
              <a:rPr sz="4400" b="1" smtClean="0"/>
              <a:t>PROJECT </a:t>
            </a:r>
            <a:r>
              <a:rPr lang="en-US" sz="4400" b="1" dirty="0" smtClean="0"/>
              <a:t>SELECTION</a:t>
            </a:r>
            <a:endParaRPr lang="en-IN" sz="44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143536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Project selection starts where project </a:t>
            </a:r>
            <a:r>
              <a:rPr lang="en-US" sz="2800" b="1" dirty="0" smtClean="0"/>
              <a:t>identification ends.</a:t>
            </a:r>
          </a:p>
          <a:p>
            <a:pPr algn="just"/>
            <a:endParaRPr lang="en-US" sz="1200" dirty="0" smtClean="0"/>
          </a:p>
          <a:p>
            <a:pPr algn="just"/>
            <a:r>
              <a:rPr lang="en-US" sz="2800" dirty="0" smtClean="0"/>
              <a:t>The intending entrepreneur analyses his/her </a:t>
            </a:r>
            <a:r>
              <a:rPr lang="en-US" sz="2800" b="1" dirty="0" smtClean="0"/>
              <a:t>strengths</a:t>
            </a:r>
            <a:r>
              <a:rPr lang="en-US" sz="2800" dirty="0" smtClean="0"/>
              <a:t> and </a:t>
            </a:r>
            <a:r>
              <a:rPr lang="en-US" sz="2800" b="1" dirty="0" smtClean="0"/>
              <a:t>weaknesses</a:t>
            </a:r>
            <a:r>
              <a:rPr lang="en-US" sz="2800" dirty="0" smtClean="0"/>
              <a:t> as well as </a:t>
            </a:r>
            <a:r>
              <a:rPr lang="en-US" sz="2800" b="1" dirty="0" smtClean="0"/>
              <a:t>opportunities</a:t>
            </a:r>
            <a:r>
              <a:rPr lang="en-US" sz="2800" dirty="0" smtClean="0"/>
              <a:t>/competitive advantages and </a:t>
            </a:r>
            <a:r>
              <a:rPr lang="en-US" sz="2800" b="1" dirty="0" smtClean="0"/>
              <a:t>threats</a:t>
            </a:r>
            <a:r>
              <a:rPr lang="en-US" sz="2800" dirty="0" smtClean="0"/>
              <a:t>/challenges offered by each of the project ideas(SWOT analysis).</a:t>
            </a:r>
          </a:p>
          <a:p>
            <a:pPr algn="just"/>
            <a:endParaRPr lang="en-US" sz="1100" dirty="0" smtClean="0"/>
          </a:p>
          <a:p>
            <a:pPr algn="just"/>
            <a:r>
              <a:rPr lang="en-US" sz="2800" dirty="0" smtClean="0"/>
              <a:t>On the basis of analysis, the most suitable idea is selected and converted into an enterprise.</a:t>
            </a:r>
          </a:p>
          <a:p>
            <a:pPr algn="just"/>
            <a:endParaRPr lang="en-US" sz="1100" dirty="0" smtClean="0"/>
          </a:p>
          <a:p>
            <a:pPr algn="just"/>
            <a:r>
              <a:rPr lang="en-US" sz="2800" dirty="0" smtClean="0"/>
              <a:t>The process of selecting a project out of few projects is described as </a:t>
            </a:r>
            <a:r>
              <a:rPr lang="en-US" sz="2800" b="1" i="1" dirty="0" smtClean="0"/>
              <a:t>“zeroing in process”.</a:t>
            </a:r>
          </a:p>
          <a:p>
            <a:pPr algn="just"/>
            <a:endParaRPr lang="en-US" sz="2400" dirty="0" smtClean="0"/>
          </a:p>
          <a:p>
            <a:pPr lvl="1" algn="just"/>
            <a:endParaRPr lang="en-IN" b="1" dirty="0" smtClean="0"/>
          </a:p>
          <a:p>
            <a:pPr algn="just"/>
            <a:endParaRPr lang="en-IN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4778"/>
            <a:ext cx="8229600" cy="1219200"/>
          </a:xfrm>
        </p:spPr>
        <p:txBody>
          <a:bodyPr>
            <a:normAutofit/>
          </a:bodyPr>
          <a:lstStyle/>
          <a:p>
            <a:r>
              <a:rPr sz="4400" b="1" smtClean="0"/>
              <a:t>PROJECT </a:t>
            </a:r>
            <a:r>
              <a:rPr lang="en-US" sz="4400" b="1" dirty="0" smtClean="0"/>
              <a:t>SELECTION</a:t>
            </a:r>
            <a:endParaRPr lang="en-IN" sz="44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29600" cy="5143536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>Entrepreneur needs to analyze other related aspects like raw material, market, </a:t>
            </a:r>
            <a:r>
              <a:rPr lang="en-US" sz="3200" dirty="0" err="1" smtClean="0"/>
              <a:t>labour</a:t>
            </a:r>
            <a:r>
              <a:rPr lang="en-US" sz="3200" dirty="0" smtClean="0"/>
              <a:t>, capital, location, forms of ownership etc.</a:t>
            </a:r>
          </a:p>
          <a:p>
            <a:pPr algn="just"/>
            <a:endParaRPr lang="en-US" sz="3200" dirty="0" smtClean="0"/>
          </a:p>
          <a:p>
            <a:pPr algn="just"/>
            <a:r>
              <a:rPr lang="en-US" sz="3200" dirty="0" smtClean="0"/>
              <a:t>Each of these aspects have to be </a:t>
            </a:r>
            <a:r>
              <a:rPr lang="en-US" sz="3200" dirty="0" err="1" smtClean="0"/>
              <a:t>analysed</a:t>
            </a:r>
            <a:r>
              <a:rPr lang="en-US" sz="3200" dirty="0" smtClean="0"/>
              <a:t> independently to check their interdependence.</a:t>
            </a:r>
          </a:p>
          <a:p>
            <a:pPr lvl="1" algn="just"/>
            <a:endParaRPr lang="en-IN" sz="3200" b="1" dirty="0" smtClean="0"/>
          </a:p>
          <a:p>
            <a:pPr algn="just"/>
            <a:endParaRPr lang="en-IN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Diagram 63"/>
          <p:cNvGraphicFramePr/>
          <p:nvPr/>
        </p:nvGraphicFramePr>
        <p:xfrm>
          <a:off x="357158" y="785818"/>
          <a:ext cx="8358214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571472" y="214290"/>
            <a:ext cx="785818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Factors affecting Project Selection</a:t>
            </a:r>
            <a:endParaRPr lang="en-I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289</TotalTime>
  <Words>853</Words>
  <Application>Microsoft Office PowerPoint</Application>
  <PresentationFormat>On-screen Show (4:3)</PresentationFormat>
  <Paragraphs>220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Equity</vt:lpstr>
      <vt:lpstr>UNIT IV </vt:lpstr>
      <vt:lpstr>PROJECT IDENTIFICATION</vt:lpstr>
      <vt:lpstr>Slide 3</vt:lpstr>
      <vt:lpstr>Project identification</vt:lpstr>
      <vt:lpstr>Slide 5</vt:lpstr>
      <vt:lpstr>Slide 6</vt:lpstr>
      <vt:lpstr>PROJECT SELECTION</vt:lpstr>
      <vt:lpstr>PROJECT SELECTION</vt:lpstr>
      <vt:lpstr>Slide 9</vt:lpstr>
      <vt:lpstr>PROJECT FORMULATION</vt:lpstr>
      <vt:lpstr>Aims of Project formulation</vt:lpstr>
      <vt:lpstr>Need for project formulation</vt:lpstr>
      <vt:lpstr>Significance of project formulation</vt:lpstr>
      <vt:lpstr>Formulation of a project report</vt:lpstr>
      <vt:lpstr>CONTENTS OF A GOOD PROJECT REPORT</vt:lpstr>
      <vt:lpstr>STAGES OF PROJECT FORMULATION</vt:lpstr>
      <vt:lpstr>Slide 17</vt:lpstr>
      <vt:lpstr>Slide 18</vt:lpstr>
      <vt:lpstr>Slide 19</vt:lpstr>
      <vt:lpstr>Slide 20</vt:lpstr>
      <vt:lpstr>Implementation schedule</vt:lpstr>
      <vt:lpstr>PLANNING COMMISION GUIDELINES FOR  FORMULATING A PROJECT REPORT</vt:lpstr>
      <vt:lpstr>SPECIMEN OF A PROJECT REPORT</vt:lpstr>
      <vt:lpstr>Slide 24</vt:lpstr>
      <vt:lpstr>Network Analysis</vt:lpstr>
      <vt:lpstr>Common errors in project formulation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IV</dc:title>
  <dc:creator>Home</dc:creator>
  <cp:lastModifiedBy>Admin</cp:lastModifiedBy>
  <cp:revision>52</cp:revision>
  <dcterms:created xsi:type="dcterms:W3CDTF">2017-02-05T11:00:50Z</dcterms:created>
  <dcterms:modified xsi:type="dcterms:W3CDTF">2019-09-23T04:10:40Z</dcterms:modified>
</cp:coreProperties>
</file>